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9" r:id="rId3"/>
    <p:sldId id="280" r:id="rId4"/>
    <p:sldId id="269" r:id="rId5"/>
    <p:sldId id="263" r:id="rId6"/>
    <p:sldId id="266" r:id="rId7"/>
    <p:sldId id="260" r:id="rId8"/>
    <p:sldId id="272" r:id="rId9"/>
    <p:sldId id="278" r:id="rId10"/>
    <p:sldId id="268" r:id="rId11"/>
    <p:sldId id="270" r:id="rId12"/>
    <p:sldId id="273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96" y="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Rectangle 1425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474" name="Group 1426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347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7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77" name="Freeform 1429"/>
            <p:cNvSpPr>
              <a:spLocks/>
            </p:cNvSpPr>
            <p:nvPr userDrawn="1"/>
          </p:nvSpPr>
          <p:spPr bwMode="auto">
            <a:xfrm>
              <a:off x="582" y="248"/>
              <a:ext cx="150" cy="2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7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7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8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0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8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6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57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8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0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0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0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9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7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4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0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0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1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2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3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2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8" name="Freeform 1490"/>
            <p:cNvSpPr>
              <a:spLocks/>
            </p:cNvSpPr>
            <p:nvPr userDrawn="1"/>
          </p:nvSpPr>
          <p:spPr bwMode="auto">
            <a:xfrm>
              <a:off x="293" y="300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39" name="Freeform 1491"/>
            <p:cNvSpPr>
              <a:spLocks/>
            </p:cNvSpPr>
            <p:nvPr userDrawn="1"/>
          </p:nvSpPr>
          <p:spPr bwMode="auto">
            <a:xfrm>
              <a:off x="293" y="298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4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4" name="Freeform 1506"/>
            <p:cNvSpPr>
              <a:spLocks/>
            </p:cNvSpPr>
            <p:nvPr userDrawn="1"/>
          </p:nvSpPr>
          <p:spPr bwMode="auto">
            <a:xfrm>
              <a:off x="285" y="29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5" name="Freeform 1507"/>
            <p:cNvSpPr>
              <a:spLocks/>
            </p:cNvSpPr>
            <p:nvPr userDrawn="1"/>
          </p:nvSpPr>
          <p:spPr bwMode="auto">
            <a:xfrm>
              <a:off x="285" y="29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5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0" name="Freeform 1512"/>
            <p:cNvSpPr>
              <a:spLocks/>
            </p:cNvSpPr>
            <p:nvPr userDrawn="1"/>
          </p:nvSpPr>
          <p:spPr bwMode="auto">
            <a:xfrm>
              <a:off x="279" y="298"/>
              <a:ext cx="6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5" name="Freeform 1517"/>
            <p:cNvSpPr>
              <a:spLocks/>
            </p:cNvSpPr>
            <p:nvPr userDrawn="1"/>
          </p:nvSpPr>
          <p:spPr bwMode="auto">
            <a:xfrm>
              <a:off x="445" y="324"/>
              <a:ext cx="1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6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1" name="Freeform 1523"/>
            <p:cNvSpPr>
              <a:spLocks/>
            </p:cNvSpPr>
            <p:nvPr userDrawn="1"/>
          </p:nvSpPr>
          <p:spPr bwMode="auto">
            <a:xfrm>
              <a:off x="445" y="30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2" name="Freeform 1524"/>
            <p:cNvSpPr>
              <a:spLocks/>
            </p:cNvSpPr>
            <p:nvPr userDrawn="1"/>
          </p:nvSpPr>
          <p:spPr bwMode="auto">
            <a:xfrm>
              <a:off x="445" y="302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3" name="Freeform 1525"/>
            <p:cNvSpPr>
              <a:spLocks/>
            </p:cNvSpPr>
            <p:nvPr userDrawn="1"/>
          </p:nvSpPr>
          <p:spPr bwMode="auto">
            <a:xfrm>
              <a:off x="439" y="294"/>
              <a:ext cx="6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4" name="Freeform 1526"/>
            <p:cNvSpPr>
              <a:spLocks/>
            </p:cNvSpPr>
            <p:nvPr userDrawn="1"/>
          </p:nvSpPr>
          <p:spPr bwMode="auto">
            <a:xfrm>
              <a:off x="439" y="294"/>
              <a:ext cx="6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5" name="Freeform 1527"/>
            <p:cNvSpPr>
              <a:spLocks/>
            </p:cNvSpPr>
            <p:nvPr userDrawn="1"/>
          </p:nvSpPr>
          <p:spPr bwMode="auto">
            <a:xfrm>
              <a:off x="437" y="292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7" name="Freeform 1529"/>
            <p:cNvSpPr>
              <a:spLocks/>
            </p:cNvSpPr>
            <p:nvPr userDrawn="1"/>
          </p:nvSpPr>
          <p:spPr bwMode="auto">
            <a:xfrm>
              <a:off x="437" y="29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8" name="Freeform 1530"/>
            <p:cNvSpPr>
              <a:spLocks/>
            </p:cNvSpPr>
            <p:nvPr userDrawn="1"/>
          </p:nvSpPr>
          <p:spPr bwMode="auto">
            <a:xfrm>
              <a:off x="437" y="29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7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8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0" name="Freeform 1542"/>
            <p:cNvSpPr>
              <a:spLocks/>
            </p:cNvSpPr>
            <p:nvPr userDrawn="1"/>
          </p:nvSpPr>
          <p:spPr bwMode="auto">
            <a:xfrm>
              <a:off x="383" y="262"/>
              <a:ext cx="6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9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0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3" name="Freeform 1565"/>
            <p:cNvSpPr>
              <a:spLocks/>
            </p:cNvSpPr>
            <p:nvPr userDrawn="1"/>
          </p:nvSpPr>
          <p:spPr bwMode="auto">
            <a:xfrm>
              <a:off x="335" y="343"/>
              <a:ext cx="6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4" name="Freeform 1566"/>
            <p:cNvSpPr>
              <a:spLocks/>
            </p:cNvSpPr>
            <p:nvPr userDrawn="1"/>
          </p:nvSpPr>
          <p:spPr bwMode="auto">
            <a:xfrm>
              <a:off x="335" y="343"/>
              <a:ext cx="6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6" name="Freeform 1568"/>
            <p:cNvSpPr>
              <a:spLocks/>
            </p:cNvSpPr>
            <p:nvPr userDrawn="1"/>
          </p:nvSpPr>
          <p:spPr bwMode="auto">
            <a:xfrm>
              <a:off x="357" y="353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1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2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3" name="Freeform 1585"/>
            <p:cNvSpPr>
              <a:spLocks/>
            </p:cNvSpPr>
            <p:nvPr userDrawn="1"/>
          </p:nvSpPr>
          <p:spPr bwMode="auto">
            <a:xfrm>
              <a:off x="461" y="34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4" name="Freeform 1586"/>
            <p:cNvSpPr>
              <a:spLocks/>
            </p:cNvSpPr>
            <p:nvPr userDrawn="1"/>
          </p:nvSpPr>
          <p:spPr bwMode="auto">
            <a:xfrm>
              <a:off x="461" y="341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3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4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5" name="Freeform 1607"/>
            <p:cNvSpPr>
              <a:spLocks/>
            </p:cNvSpPr>
            <p:nvPr userDrawn="1"/>
          </p:nvSpPr>
          <p:spPr bwMode="auto">
            <a:xfrm>
              <a:off x="461" y="33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6" name="Freeform 1608"/>
            <p:cNvSpPr>
              <a:spLocks/>
            </p:cNvSpPr>
            <p:nvPr userDrawn="1"/>
          </p:nvSpPr>
          <p:spPr bwMode="auto">
            <a:xfrm>
              <a:off x="461" y="332"/>
              <a:ext cx="2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5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6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2" name="Freeform 1624"/>
            <p:cNvSpPr>
              <a:spLocks/>
            </p:cNvSpPr>
            <p:nvPr userDrawn="1"/>
          </p:nvSpPr>
          <p:spPr bwMode="auto">
            <a:xfrm>
              <a:off x="453" y="328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7" name="Freeform 1629"/>
            <p:cNvSpPr>
              <a:spLocks/>
            </p:cNvSpPr>
            <p:nvPr userDrawn="1"/>
          </p:nvSpPr>
          <p:spPr bwMode="auto">
            <a:xfrm>
              <a:off x="453" y="3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8" name="Freeform 1630"/>
            <p:cNvSpPr>
              <a:spLocks/>
            </p:cNvSpPr>
            <p:nvPr userDrawn="1"/>
          </p:nvSpPr>
          <p:spPr bwMode="auto">
            <a:xfrm>
              <a:off x="453" y="32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79" name="Freeform 1631"/>
            <p:cNvSpPr>
              <a:spLocks/>
            </p:cNvSpPr>
            <p:nvPr userDrawn="1"/>
          </p:nvSpPr>
          <p:spPr bwMode="auto">
            <a:xfrm>
              <a:off x="453" y="326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0" name="Freeform 1632"/>
            <p:cNvSpPr>
              <a:spLocks/>
            </p:cNvSpPr>
            <p:nvPr userDrawn="1"/>
          </p:nvSpPr>
          <p:spPr bwMode="auto">
            <a:xfrm>
              <a:off x="453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3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8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8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41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9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1" name="Freeform 1653"/>
            <p:cNvSpPr>
              <a:spLocks/>
            </p:cNvSpPr>
            <p:nvPr userDrawn="1"/>
          </p:nvSpPr>
          <p:spPr bwMode="auto">
            <a:xfrm>
              <a:off x="293" y="320"/>
              <a:ext cx="34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3" name="Freeform 1655"/>
            <p:cNvSpPr>
              <a:spLocks/>
            </p:cNvSpPr>
            <p:nvPr userDrawn="1"/>
          </p:nvSpPr>
          <p:spPr bwMode="auto">
            <a:xfrm>
              <a:off x="263" y="310"/>
              <a:ext cx="54" cy="79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0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3" name="Freeform 1665"/>
            <p:cNvSpPr>
              <a:spLocks/>
            </p:cNvSpPr>
            <p:nvPr userDrawn="1"/>
          </p:nvSpPr>
          <p:spPr bwMode="auto">
            <a:xfrm>
              <a:off x="319" y="258"/>
              <a:ext cx="14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4" name="Freeform 1666"/>
            <p:cNvSpPr>
              <a:spLocks/>
            </p:cNvSpPr>
            <p:nvPr userDrawn="1"/>
          </p:nvSpPr>
          <p:spPr bwMode="auto">
            <a:xfrm>
              <a:off x="335" y="254"/>
              <a:ext cx="6" cy="22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6" name="Freeform 1668"/>
            <p:cNvSpPr>
              <a:spLocks/>
            </p:cNvSpPr>
            <p:nvPr userDrawn="1"/>
          </p:nvSpPr>
          <p:spPr bwMode="auto">
            <a:xfrm>
              <a:off x="343" y="248"/>
              <a:ext cx="14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8" name="Freeform 1670"/>
            <p:cNvSpPr>
              <a:spLocks/>
            </p:cNvSpPr>
            <p:nvPr userDrawn="1"/>
          </p:nvSpPr>
          <p:spPr bwMode="auto">
            <a:xfrm>
              <a:off x="261" y="33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19" name="Freeform 1671"/>
            <p:cNvSpPr>
              <a:spLocks/>
            </p:cNvSpPr>
            <p:nvPr userDrawn="1"/>
          </p:nvSpPr>
          <p:spPr bwMode="auto">
            <a:xfrm>
              <a:off x="261" y="341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2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6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728" name="Rectangle 168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732" name="Group 1684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3733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34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D80A7AB-233A-4347-88FF-0A46729EF8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Rectangle 1034"/>
          <p:cNvSpPr>
            <a:spLocks noChangeArrowheads="1"/>
          </p:cNvSpPr>
          <p:nvPr userDrawn="1"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4" name="Line 1086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5" name="Line 1087"/>
          <p:cNvSpPr>
            <a:spLocks noChangeShapeType="1"/>
          </p:cNvSpPr>
          <p:nvPr userDrawn="1"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6" name="Rectangle 1088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37" name="Rectangle 1089"/>
          <p:cNvSpPr>
            <a:spLocks noChangeArrowheads="1"/>
          </p:cNvSpPr>
          <p:nvPr userDrawn="1"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46" name="Freeform 1098"/>
          <p:cNvSpPr>
            <a:spLocks/>
          </p:cNvSpPr>
          <p:nvPr userDrawn="1"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63" name="Freeform 1115"/>
          <p:cNvSpPr>
            <a:spLocks/>
          </p:cNvSpPr>
          <p:nvPr userDrawn="1"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68" name="Freeform 1120"/>
          <p:cNvSpPr>
            <a:spLocks/>
          </p:cNvSpPr>
          <p:nvPr userDrawn="1"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2" name="Freeform 1134"/>
          <p:cNvSpPr>
            <a:spLocks/>
          </p:cNvSpPr>
          <p:nvPr userDrawn="1"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89" name="Freeform 1141"/>
          <p:cNvSpPr>
            <a:spLocks/>
          </p:cNvSpPr>
          <p:nvPr userDrawn="1"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96" name="Freeform 1148"/>
          <p:cNvSpPr>
            <a:spLocks/>
          </p:cNvSpPr>
          <p:nvPr userDrawn="1"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198" name="Freeform 1150"/>
          <p:cNvSpPr>
            <a:spLocks/>
          </p:cNvSpPr>
          <p:nvPr userDrawn="1"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00" name="Freeform 1152"/>
          <p:cNvSpPr>
            <a:spLocks/>
          </p:cNvSpPr>
          <p:nvPr userDrawn="1"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02" name="Freeform 1154"/>
          <p:cNvSpPr>
            <a:spLocks/>
          </p:cNvSpPr>
          <p:nvPr userDrawn="1"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04" name="Freeform 1156"/>
          <p:cNvSpPr>
            <a:spLocks/>
          </p:cNvSpPr>
          <p:nvPr userDrawn="1"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11" name="Freeform 1163"/>
          <p:cNvSpPr>
            <a:spLocks/>
          </p:cNvSpPr>
          <p:nvPr userDrawn="1"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20" name="Freeform 1172"/>
          <p:cNvSpPr>
            <a:spLocks/>
          </p:cNvSpPr>
          <p:nvPr userDrawn="1"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25" name="Freeform 1177"/>
          <p:cNvSpPr>
            <a:spLocks/>
          </p:cNvSpPr>
          <p:nvPr userDrawn="1"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28" name="Freeform 1180"/>
          <p:cNvSpPr>
            <a:spLocks/>
          </p:cNvSpPr>
          <p:nvPr userDrawn="1"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35" name="Line 1187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36" name="Line 1188"/>
          <p:cNvSpPr>
            <a:spLocks noChangeShapeType="1"/>
          </p:cNvSpPr>
          <p:nvPr userDrawn="1"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56" name="Freeform 1208"/>
          <p:cNvSpPr>
            <a:spLocks/>
          </p:cNvSpPr>
          <p:nvPr userDrawn="1"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58" name="Freeform 1210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62" name="Freeform 1214"/>
          <p:cNvSpPr>
            <a:spLocks/>
          </p:cNvSpPr>
          <p:nvPr userDrawn="1"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63" name="Rectangle 1215"/>
          <p:cNvSpPr>
            <a:spLocks noChangeArrowheads="1"/>
          </p:cNvSpPr>
          <p:nvPr userDrawn="1"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65" name="Freeform 1217"/>
          <p:cNvSpPr>
            <a:spLocks/>
          </p:cNvSpPr>
          <p:nvPr userDrawn="1"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67" name="Freeform 1219"/>
          <p:cNvSpPr>
            <a:spLocks/>
          </p:cNvSpPr>
          <p:nvPr userDrawn="1"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69" name="Freeform 1221"/>
          <p:cNvSpPr>
            <a:spLocks/>
          </p:cNvSpPr>
          <p:nvPr userDrawn="1"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2" name="Freeform 1234"/>
          <p:cNvSpPr>
            <a:spLocks/>
          </p:cNvSpPr>
          <p:nvPr userDrawn="1"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5" name="Line 1237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6" name="Line 1238"/>
          <p:cNvSpPr>
            <a:spLocks noChangeShapeType="1"/>
          </p:cNvSpPr>
          <p:nvPr userDrawn="1"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88" name="Freeform 1240"/>
          <p:cNvSpPr>
            <a:spLocks/>
          </p:cNvSpPr>
          <p:nvPr userDrawn="1"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91" name="Freeform 1243"/>
          <p:cNvSpPr>
            <a:spLocks/>
          </p:cNvSpPr>
          <p:nvPr userDrawn="1"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94" name="Freeform 1246"/>
          <p:cNvSpPr>
            <a:spLocks/>
          </p:cNvSpPr>
          <p:nvPr userDrawn="1"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98" name="Freeform 1250"/>
          <p:cNvSpPr>
            <a:spLocks/>
          </p:cNvSpPr>
          <p:nvPr userDrawn="1"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00" name="Freeform 1252"/>
          <p:cNvSpPr>
            <a:spLocks/>
          </p:cNvSpPr>
          <p:nvPr userDrawn="1"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03" name="Freeform 1255"/>
          <p:cNvSpPr>
            <a:spLocks/>
          </p:cNvSpPr>
          <p:nvPr userDrawn="1"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04" name="Rectangle 1256"/>
          <p:cNvSpPr>
            <a:spLocks noChangeArrowheads="1"/>
          </p:cNvSpPr>
          <p:nvPr userDrawn="1"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06" name="Freeform 1258"/>
          <p:cNvSpPr>
            <a:spLocks/>
          </p:cNvSpPr>
          <p:nvPr userDrawn="1"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14" name="Freeform 1266"/>
          <p:cNvSpPr>
            <a:spLocks/>
          </p:cNvSpPr>
          <p:nvPr userDrawn="1"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17" name="Freeform 1269"/>
          <p:cNvSpPr>
            <a:spLocks/>
          </p:cNvSpPr>
          <p:nvPr userDrawn="1"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18" name="Line 1270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19" name="Line 1271"/>
          <p:cNvSpPr>
            <a:spLocks noChangeShapeType="1"/>
          </p:cNvSpPr>
          <p:nvPr userDrawn="1"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20" name="Rectangle 1272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21" name="Rectangle 1273"/>
          <p:cNvSpPr>
            <a:spLocks noChangeArrowheads="1"/>
          </p:cNvSpPr>
          <p:nvPr userDrawn="1"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22" name="Line 1274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23" name="Line 1275"/>
          <p:cNvSpPr>
            <a:spLocks noChangeShapeType="1"/>
          </p:cNvSpPr>
          <p:nvPr userDrawn="1"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25" name="Freeform 1277"/>
          <p:cNvSpPr>
            <a:spLocks/>
          </p:cNvSpPr>
          <p:nvPr userDrawn="1"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35" name="Freeform 1287"/>
          <p:cNvSpPr>
            <a:spLocks/>
          </p:cNvSpPr>
          <p:nvPr userDrawn="1"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38" name="Freeform 1290"/>
          <p:cNvSpPr>
            <a:spLocks/>
          </p:cNvSpPr>
          <p:nvPr userDrawn="1"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3" name="Rectangle 1335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4" name="Rectangle 1336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5" name="Rectangle 1337"/>
          <p:cNvSpPr>
            <a:spLocks noChangeArrowheads="1"/>
          </p:cNvSpPr>
          <p:nvPr userDrawn="1"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8" name="Rectangle 1340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89" name="Rectangle 1341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90" name="Rectangle 1342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91" name="Rectangle 1343"/>
          <p:cNvSpPr>
            <a:spLocks noChangeArrowheads="1"/>
          </p:cNvSpPr>
          <p:nvPr userDrawn="1"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92" name="Rectangle 1344"/>
          <p:cNvSpPr>
            <a:spLocks noChangeArrowheads="1"/>
          </p:cNvSpPr>
          <p:nvPr userDrawn="1"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6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174AC-0FE6-46AE-900F-25B3D103B4A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3470-4121-45E5-AD31-ECE7C6B1974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" name="Freeform 17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" name="Freeform 18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Freeform 19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" name="Freeform 20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" name="Freeform 21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" name="Freeform 22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" name="Freeform 23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" name="Freeform 24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" name="Freeform 25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" name="Freeform 26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" name="Rectangle 27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" name="Freeform 28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" name="Freeform 29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" name="Freeform 30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6" name="Freeform 31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8" name="Freeform 33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0" name="Freeform 35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1" name="Freeform 36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2" name="Freeform 37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3" name="Freeform 38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4" name="Freeform 39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5" name="Freeform 40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6" name="Freeform 41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7" name="Freeform 42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8" name="Freeform 43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39" name="Freeform 44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0" name="Freeform 45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1" name="Freeform 46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2" name="Freeform 47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3" name="Freeform 48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4" name="Rectangle 49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5" name="Freeform 50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6" name="Freeform 51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7" name="Freeform 52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8" name="Freeform 53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49" name="Freeform 54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0" name="Freeform 55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1" name="Freeform 56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2" name="Freeform 57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3" name="Freeform 58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4" name="Freeform 59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5" name="Freeform 60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6" name="Freeform 61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7" name="Freeform 62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8" name="Freeform 63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59" name="Freeform 64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0" name="Freeform 65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1" name="Freeform 66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2" name="Freeform 67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3" name="Freeform 68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4" name="Freeform 69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5" name="Freeform 70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6" name="Freeform 71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7" name="Freeform 72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8" name="Freeform 73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69" name="Freeform 74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0" name="Freeform 75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1" name="Freeform 76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2" name="Freeform 77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3" name="Freeform 78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4" name="Freeform 79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5" name="Freeform 80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6" name="Freeform 81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7" name="Freeform 82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8" name="Freeform 83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79" name="Freeform 84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0" name="Freeform 85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1" name="Freeform 86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2" name="Freeform 87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3" name="Freeform 88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4" name="Freeform 89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5" name="Freeform 90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6" name="Freeform 91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7" name="Freeform 92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8" name="Freeform 93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89" name="Freeform 94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0" name="Freeform 95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1" name="Freeform 96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2" name="Freeform 97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3" name="Freeform 98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4" name="Freeform 99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5" name="Freeform 100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6" name="Freeform 101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7" name="Freeform 102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8" name="Freeform 103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99" name="Freeform 104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0" name="Freeform 105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1" name="Freeform 106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2" name="Freeform 107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3" name="Freeform 108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4" name="Freeform 109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5" name="Freeform 110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6" name="Freeform 111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7" name="Freeform 112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8" name="Freeform 113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09" name="Freeform 114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0" name="Freeform 115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1" name="Freeform 116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2" name="Freeform 117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3" name="Freeform 118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4" name="Freeform 119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5" name="Freeform 120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6" name="Freeform 121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7" name="Freeform 122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8" name="Freeform 123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9" name="Freeform 124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0" name="Freeform 125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1" name="Freeform 126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2" name="Freeform 127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3" name="Freeform 128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4" name="Freeform 129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5" name="Freeform 130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6" name="Freeform 131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7" name="Freeform 132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8" name="Freeform 133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29" name="Freeform 134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0" name="Freeform 135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1" name="Freeform 136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2" name="Freeform 137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3" name="Freeform 138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4" name="Freeform 139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5" name="Freeform 140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6" name="Freeform 141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7" name="Freeform 142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8" name="Freeform 143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39" name="Freeform 144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0" name="Freeform 145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1" name="Freeform 146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2" name="Freeform 147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3" name="Freeform 148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4" name="Freeform 149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5" name="Freeform 150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6" name="Freeform 151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7" name="Freeform 152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8" name="Freeform 153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9" name="Freeform 154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0" name="Freeform 155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1" name="Freeform 156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2" name="Freeform 157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3" name="Freeform 158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4" name="Freeform 159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5" name="Freeform 160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6" name="Freeform 161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7" name="Freeform 162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8" name="Freeform 163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59" name="Freeform 164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0" name="Line 165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1" name="Line 166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2" name="Freeform 167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3" name="Freeform 168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4" name="Freeform 169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5" name="Freeform 170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6" name="Freeform 171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7" name="Freeform 172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8" name="Freeform 173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69" name="Freeform 174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0" name="Freeform 175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1" name="Freeform 176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2" name="Freeform 177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3" name="Freeform 178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4" name="Freeform 179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5" name="Freeform 180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6" name="Freeform 181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7" name="Freeform 182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8" name="Freeform 183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79" name="Freeform 184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0" name="Freeform 185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1" name="Freeform 186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2" name="Freeform 187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3" name="Freeform 188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4" name="Freeform 189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5" name="Freeform 190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6" name="Freeform 191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7" name="Freeform 192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8" name="Freeform 193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89" name="Freeform 194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0" name="Freeform 195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1" name="Freeform 196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2" name="Freeform 197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3" name="Freeform 198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4" name="Freeform 199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5" name="Freeform 200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6" name="Freeform 201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7" name="Freeform 202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8" name="Freeform 203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99" name="Freeform 204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0" name="Freeform 205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1" name="Freeform 206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2" name="Freeform 207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3" name="Freeform 208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4" name="Freeform 209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5" name="Freeform 210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6" name="Freeform 211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7" name="Freeform 212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8" name="Freeform 213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09" name="Freeform 214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0" name="Freeform 215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1" name="Freeform 216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2" name="Freeform 217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3" name="Freeform 218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4" name="Freeform 219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5" name="Freeform 220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6" name="Freeform 221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7" name="Freeform 222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8" name="Freeform 223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19" name="Freeform 224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0" name="Freeform 225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1" name="Freeform 226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2" name="Freeform 227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3" name="Freeform 228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4" name="Freeform 229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5" name="Freeform 230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6" name="Freeform 231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7" name="Freeform 232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8" name="Freeform 233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29" name="Freeform 234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0" name="Freeform 235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1" name="Freeform 236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2" name="Freeform 237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3" name="Freeform 238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4" name="Freeform 239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5" name="Freeform 240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6" name="Freeform 241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7" name="Freeform 242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8" name="Freeform 243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39" name="Freeform 244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0" name="Freeform 245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1" name="Freeform 246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2" name="Freeform 247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3" name="Freeform 248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4" name="Freeform 249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5" name="Freeform 250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6" name="Freeform 251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7" name="Freeform 252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8" name="Freeform 253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49" name="Freeform 254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0" name="Freeform 255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1" name="Freeform 256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2" name="Freeform 257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3" name="Freeform 258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4" name="Freeform 259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5" name="Freeform 260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6" name="Freeform 261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7" name="Freeform 262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58" name="Freeform 263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59" name="Freeform 265"/>
          <p:cNvSpPr>
            <a:spLocks/>
          </p:cNvSpPr>
          <p:nvPr userDrawn="1"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60" name="Freeform 266"/>
          <p:cNvSpPr>
            <a:spLocks/>
          </p:cNvSpPr>
          <p:nvPr userDrawn="1"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" name="Group 267"/>
          <p:cNvGrpSpPr>
            <a:grpSpLocks/>
          </p:cNvGrpSpPr>
          <p:nvPr userDrawn="1"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268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263" name="Freeform 269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264" name="Rectangle 270"/>
          <p:cNvSpPr>
            <a:spLocks noChangeArrowheads="1"/>
          </p:cNvSpPr>
          <p:nvPr userDrawn="1"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4648200"/>
            <a:ext cx="4191000" cy="381000"/>
          </a:xfrm>
        </p:spPr>
        <p:txBody>
          <a:bodyPr/>
          <a:lstStyle>
            <a:lvl1pPr algn="l">
              <a:defRPr sz="1000">
                <a:solidFill>
                  <a:srgbClr val="215477"/>
                </a:solidFill>
              </a:defRPr>
            </a:lvl1pPr>
          </a:lstStyle>
          <a:p>
            <a:r>
              <a:rPr lang="en-US"/>
              <a:t>IFC’s Equity Proposal for XYZ Bank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26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CFD7D3-EDCE-46F5-8B0C-3407F1A75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6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8D7D5-80B4-448F-A5AC-D26636FCF3C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4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FDF93-7E24-409A-81FF-A601D866047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E8840-81DA-491B-B292-128AF1C3C6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B31FC-7DA8-4727-A264-3D3286D13C4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8AF2BC-8699-4BF7-96FD-0683337504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3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E3B22-B5F8-4AD9-AE2D-6D6AA67B08A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C30A4-5D0A-4094-8BBE-D9F0EDBFE0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4F70-A291-41A8-9A75-724C7412114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0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Rectangle 108"/>
          <p:cNvSpPr>
            <a:spLocks noChangeArrowheads="1"/>
          </p:cNvSpPr>
          <p:nvPr userDrawn="1"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33" name="Rectangle 109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134" name="Picture 110" descr="C:\Documents and Settings\Bob Pitcher\Desktop\IFC_Wt_Logo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</p:spPr>
      </p:pic>
      <p:grpSp>
        <p:nvGrpSpPr>
          <p:cNvPr id="1138" name="Group 114"/>
          <p:cNvGrpSpPr>
            <a:grpSpLocks/>
          </p:cNvGrpSpPr>
          <p:nvPr userDrawn="1"/>
        </p:nvGrpSpPr>
        <p:grpSpPr bwMode="auto">
          <a:xfrm flipH="1">
            <a:off x="8175625" y="6142038"/>
            <a:ext cx="968375" cy="714375"/>
            <a:chOff x="0" y="2744"/>
            <a:chExt cx="1740" cy="1576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140" name="Freeform 11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Char char="•"/>
              </a:pPr>
              <a:endParaRPr lang="en-US" sz="13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1105" name="Rectangle 81"/>
          <p:cNvSpPr>
            <a:spLocks noChangeArrowheads="1"/>
          </p:cNvSpPr>
          <p:nvPr userDrawn="1"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13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4008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877BE631-31B8-453E-ADD5-E2C2EB43B6BC}" type="slidenum">
              <a:rPr lang="en-US">
                <a:solidFill>
                  <a:srgbClr val="FFFFFF"/>
                </a:solidFill>
                <a:cs typeface="Times New Roman" pitchFamily="18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8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2462213"/>
            <a:ext cx="9144000" cy="2151062"/>
            <a:chOff x="1897" y="1566"/>
            <a:chExt cx="3809" cy="558"/>
          </a:xfrm>
        </p:grpSpPr>
        <p:pic>
          <p:nvPicPr>
            <p:cNvPr id="5125" name="Picture 11" descr="0004888"/>
            <p:cNvPicPr>
              <a:picLocks noChangeAspect="1" noChangeArrowheads="1"/>
            </p:cNvPicPr>
            <p:nvPr/>
          </p:nvPicPr>
          <p:blipFill>
            <a:blip r:embed="rId2" cstate="print">
              <a:lum bright="-8000" contrast="-12000"/>
            </a:blip>
            <a:srcRect/>
            <a:stretch>
              <a:fillRect/>
            </a:stretch>
          </p:blipFill>
          <p:spPr bwMode="auto">
            <a:xfrm>
              <a:off x="4904" y="1572"/>
              <a:ext cx="80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897" y="1566"/>
              <a:ext cx="3008" cy="557"/>
              <a:chOff x="1951" y="1566"/>
              <a:chExt cx="3008" cy="557"/>
            </a:xfrm>
          </p:grpSpPr>
          <p:pic>
            <p:nvPicPr>
              <p:cNvPr id="5127" name="Picture 12" descr="0004660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8000" contrast="-12000"/>
              </a:blip>
              <a:srcRect/>
              <a:stretch>
                <a:fillRect/>
              </a:stretch>
            </p:blipFill>
            <p:spPr bwMode="auto">
              <a:xfrm>
                <a:off x="4158" y="1573"/>
                <a:ext cx="801" cy="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8" name="Picture 16" descr="0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-8000" contrast="-12000"/>
              </a:blip>
              <a:srcRect/>
              <a:stretch>
                <a:fillRect/>
              </a:stretch>
            </p:blipFill>
            <p:spPr bwMode="auto">
              <a:xfrm>
                <a:off x="2702" y="1571"/>
                <a:ext cx="656" cy="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9" name="Picture 17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-8000" contrast="-12000"/>
              </a:blip>
              <a:srcRect/>
              <a:stretch>
                <a:fillRect/>
              </a:stretch>
            </p:blipFill>
            <p:spPr bwMode="auto">
              <a:xfrm>
                <a:off x="3323" y="1574"/>
                <a:ext cx="836" cy="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0" name="Picture 18" descr="laboratory technician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8000" contrast="-12000"/>
              </a:blip>
              <a:srcRect r="4320"/>
              <a:stretch>
                <a:fillRect/>
              </a:stretch>
            </p:blipFill>
            <p:spPr bwMode="auto">
              <a:xfrm>
                <a:off x="1951" y="1566"/>
                <a:ext cx="809" cy="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4298" y="4724400"/>
            <a:ext cx="6988702" cy="1828800"/>
          </a:xfrm>
        </p:spPr>
        <p:txBody>
          <a:bodyPr/>
          <a:lstStyle/>
          <a:p>
            <a:pPr algn="r" eaLnBrk="1" hangingPunct="1"/>
            <a:r>
              <a:rPr lang="en-US" sz="2400" dirty="0" smtClean="0">
                <a:solidFill>
                  <a:srgbClr val="014C6D"/>
                </a:solidFill>
              </a:rPr>
              <a:t>Cross River State</a:t>
            </a:r>
            <a:br>
              <a:rPr lang="en-US" sz="2400" dirty="0" smtClean="0">
                <a:solidFill>
                  <a:srgbClr val="014C6D"/>
                </a:solidFill>
              </a:rPr>
            </a:br>
            <a:r>
              <a:rPr lang="en-US" sz="2400" dirty="0" smtClean="0">
                <a:solidFill>
                  <a:srgbClr val="014C6D"/>
                </a:solidFill>
              </a:rPr>
              <a:t>Hospital PPP Project</a:t>
            </a:r>
            <a:r>
              <a:rPr lang="en-US" sz="3200" dirty="0" smtClean="0">
                <a:solidFill>
                  <a:srgbClr val="014C6D"/>
                </a:solidFill>
              </a:rPr>
              <a:t/>
            </a:r>
            <a:br>
              <a:rPr lang="en-US" sz="3200" dirty="0" smtClean="0">
                <a:solidFill>
                  <a:srgbClr val="014C6D"/>
                </a:solidFill>
              </a:rPr>
            </a:br>
            <a:r>
              <a:rPr lang="en-US" sz="1400" dirty="0" smtClean="0">
                <a:solidFill>
                  <a:srgbClr val="014C6D"/>
                </a:solidFill>
              </a:rPr>
              <a:t/>
            </a:r>
            <a:br>
              <a:rPr lang="en-US" sz="1400" dirty="0" smtClean="0">
                <a:solidFill>
                  <a:srgbClr val="014C6D"/>
                </a:solidFill>
              </a:rPr>
            </a:br>
            <a:r>
              <a:rPr lang="en-US" sz="1200" dirty="0" smtClean="0">
                <a:solidFill>
                  <a:srgbClr val="014C6D"/>
                </a:solidFill>
              </a:rPr>
              <a:t>Corporate Council for Africa</a:t>
            </a:r>
            <a:br>
              <a:rPr lang="en-US" sz="1200" dirty="0" smtClean="0">
                <a:solidFill>
                  <a:srgbClr val="014C6D"/>
                </a:solidFill>
              </a:rPr>
            </a:br>
            <a:r>
              <a:rPr lang="en-US" sz="1200" dirty="0" smtClean="0">
                <a:solidFill>
                  <a:srgbClr val="014C6D"/>
                </a:solidFill>
              </a:rPr>
              <a:t>Health and Infrastructure Working Group Breakfast Meeting</a:t>
            </a:r>
            <a:br>
              <a:rPr lang="en-US" sz="1200" dirty="0" smtClean="0">
                <a:solidFill>
                  <a:srgbClr val="014C6D"/>
                </a:solidFill>
              </a:rPr>
            </a:br>
            <a:r>
              <a:rPr lang="en-US" sz="1200" dirty="0" smtClean="0">
                <a:solidFill>
                  <a:srgbClr val="014C6D"/>
                </a:solidFill>
              </a:rPr>
              <a:t>April 24, 2014</a:t>
            </a:r>
            <a:r>
              <a:rPr lang="en-US" sz="1400" dirty="0" smtClean="0">
                <a:solidFill>
                  <a:srgbClr val="014C6D"/>
                </a:solidFill>
              </a:rPr>
              <a:t/>
            </a:r>
            <a:br>
              <a:rPr lang="en-US" sz="1400" dirty="0" smtClean="0">
                <a:solidFill>
                  <a:srgbClr val="014C6D"/>
                </a:solidFill>
              </a:rPr>
            </a:br>
            <a:r>
              <a:rPr lang="en-US" sz="1400" dirty="0" smtClean="0">
                <a:solidFill>
                  <a:srgbClr val="014C6D"/>
                </a:solidFill>
              </a:rPr>
              <a:t/>
            </a:r>
            <a:br>
              <a:rPr lang="en-US" sz="1400" dirty="0" smtClean="0">
                <a:solidFill>
                  <a:srgbClr val="014C6D"/>
                </a:solidFill>
              </a:rPr>
            </a:br>
            <a:r>
              <a:rPr lang="en-US" sz="1200" dirty="0" smtClean="0">
                <a:solidFill>
                  <a:srgbClr val="014C6D"/>
                </a:solidFill>
              </a:rPr>
              <a:t>Bayo Oyewole, </a:t>
            </a:r>
            <a:br>
              <a:rPr lang="en-US" sz="1200" dirty="0" smtClean="0">
                <a:solidFill>
                  <a:srgbClr val="014C6D"/>
                </a:solidFill>
              </a:rPr>
            </a:br>
            <a:r>
              <a:rPr lang="en-US" sz="1200" dirty="0" smtClean="0">
                <a:solidFill>
                  <a:srgbClr val="014C6D"/>
                </a:solidFill>
              </a:rPr>
              <a:t>Principal Operations Officer</a:t>
            </a:r>
            <a:endParaRPr lang="en-US" sz="1200" b="0" dirty="0" smtClean="0">
              <a:solidFill>
                <a:schemeClr val="tx1"/>
              </a:solidFill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-190500" y="4656138"/>
            <a:ext cx="7513638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783C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63562"/>
          </a:xfrm>
        </p:spPr>
        <p:txBody>
          <a:bodyPr/>
          <a:lstStyle/>
          <a:p>
            <a:r>
              <a:rPr lang="en-US" dirty="0" smtClean="0"/>
              <a:t>Tender Process (Phase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sz="1400" dirty="0" smtClean="0"/>
              <a:t>Expressions of Interest (EOI)</a:t>
            </a:r>
          </a:p>
          <a:p>
            <a:pPr lvl="1"/>
            <a:r>
              <a:rPr lang="en-US" sz="1000" dirty="0" smtClean="0"/>
              <a:t>Advertisement (Nigeria, S. Africa, India and Economist)</a:t>
            </a:r>
          </a:p>
          <a:p>
            <a:pPr lvl="1"/>
            <a:r>
              <a:rPr lang="en-US" sz="1000" dirty="0" smtClean="0"/>
              <a:t>21 responses</a:t>
            </a:r>
          </a:p>
          <a:p>
            <a:pPr lvl="1"/>
            <a:r>
              <a:rPr lang="en-US" sz="1000" dirty="0" smtClean="0"/>
              <a:t>Teaser for respondents</a:t>
            </a:r>
          </a:p>
          <a:p>
            <a:r>
              <a:rPr lang="en-US" sz="1400" dirty="0" smtClean="0"/>
              <a:t>Bidder Prequalification (RFQ)</a:t>
            </a:r>
            <a:endParaRPr lang="en-US" sz="1100" dirty="0" smtClean="0"/>
          </a:p>
          <a:p>
            <a:pPr lvl="1"/>
            <a:r>
              <a:rPr lang="en-US" sz="1000" dirty="0" smtClean="0"/>
              <a:t>15 EOIs</a:t>
            </a:r>
          </a:p>
          <a:p>
            <a:pPr lvl="1"/>
            <a:r>
              <a:rPr lang="en-US" sz="1000" dirty="0" smtClean="0"/>
              <a:t>Evaluate EOIs</a:t>
            </a:r>
          </a:p>
          <a:p>
            <a:pPr lvl="1"/>
            <a:r>
              <a:rPr lang="en-US" sz="1000" dirty="0" smtClean="0"/>
              <a:t>5 prequalified: ICME (M. East), </a:t>
            </a:r>
            <a:r>
              <a:rPr lang="en-US" sz="1000" dirty="0" err="1" smtClean="0"/>
              <a:t>Lenmed</a:t>
            </a:r>
            <a:r>
              <a:rPr lang="en-US" sz="1000" dirty="0" smtClean="0"/>
              <a:t> (SA), Utopian (US), </a:t>
            </a:r>
            <a:r>
              <a:rPr lang="en-US" sz="1000" dirty="0" err="1" smtClean="0"/>
              <a:t>Healthshare</a:t>
            </a:r>
            <a:r>
              <a:rPr lang="en-US" sz="1000" dirty="0" smtClean="0"/>
              <a:t> (SA) Apollo (India) -- dropped out</a:t>
            </a:r>
          </a:p>
          <a:p>
            <a:r>
              <a:rPr lang="en-US" sz="1400" dirty="0" smtClean="0"/>
              <a:t>Investor Due Diligence</a:t>
            </a:r>
          </a:p>
          <a:p>
            <a:pPr lvl="1"/>
            <a:r>
              <a:rPr lang="en-US" sz="1000" dirty="0" smtClean="0"/>
              <a:t>Data Room</a:t>
            </a:r>
          </a:p>
          <a:p>
            <a:pPr lvl="1"/>
            <a:r>
              <a:rPr lang="en-US" sz="1000" dirty="0" smtClean="0"/>
              <a:t>Draft Agreement</a:t>
            </a:r>
          </a:p>
          <a:p>
            <a:pPr lvl="1"/>
            <a:r>
              <a:rPr lang="en-US" sz="1000" dirty="0" smtClean="0"/>
              <a:t>Bidder Conference</a:t>
            </a:r>
          </a:p>
          <a:p>
            <a:pPr lvl="1"/>
            <a:r>
              <a:rPr lang="en-US" sz="1000" dirty="0" smtClean="0"/>
              <a:t>Comments on Draft Agreement</a:t>
            </a:r>
          </a:p>
          <a:p>
            <a:r>
              <a:rPr lang="en-US" sz="1400" dirty="0" smtClean="0"/>
              <a:t>Request for Proposal (RFP)</a:t>
            </a:r>
          </a:p>
          <a:p>
            <a:pPr lvl="1"/>
            <a:r>
              <a:rPr lang="en-US" sz="1000" dirty="0" smtClean="0"/>
              <a:t>Tender Documents (PPP Agreement, Schedules, RFP Documents, Bid Criteria)</a:t>
            </a:r>
          </a:p>
          <a:p>
            <a:pPr lvl="1"/>
            <a:r>
              <a:rPr lang="en-US" sz="1000" dirty="0" smtClean="0"/>
              <a:t>2 bids submitted: </a:t>
            </a:r>
            <a:r>
              <a:rPr lang="en-US" sz="1000" dirty="0" err="1" smtClean="0"/>
              <a:t>Healthshare</a:t>
            </a:r>
            <a:r>
              <a:rPr lang="en-US" sz="1000" dirty="0" smtClean="0"/>
              <a:t> (South Africa); Utopian (US)</a:t>
            </a:r>
          </a:p>
          <a:p>
            <a:pPr lvl="1"/>
            <a:r>
              <a:rPr lang="en-US" sz="1000" dirty="0" smtClean="0"/>
              <a:t>Evaluation (Technical and Financial)</a:t>
            </a:r>
          </a:p>
          <a:p>
            <a:pPr lvl="1"/>
            <a:r>
              <a:rPr lang="en-US" sz="1000" dirty="0" smtClean="0"/>
              <a:t>Contract Award to UCL Consortium (includes Cure International, SIMED, </a:t>
            </a:r>
            <a:r>
              <a:rPr lang="en-US" sz="1000" dirty="0" err="1" smtClean="0"/>
              <a:t>Healthfore</a:t>
            </a:r>
            <a:r>
              <a:rPr lang="en-US" sz="1000" dirty="0" smtClean="0"/>
              <a:t>, </a:t>
            </a:r>
            <a:r>
              <a:rPr lang="en-US" sz="1000" dirty="0" err="1" smtClean="0"/>
              <a:t>Cuningham</a:t>
            </a:r>
            <a:r>
              <a:rPr lang="en-US" sz="1000" dirty="0" smtClean="0"/>
              <a:t>, ITB, CCP)</a:t>
            </a:r>
            <a:endParaRPr lang="en-US" sz="1400" dirty="0" smtClean="0"/>
          </a:p>
          <a:p>
            <a:r>
              <a:rPr lang="en-US" sz="1400" dirty="0" smtClean="0"/>
              <a:t>Bid Negotiations</a:t>
            </a:r>
          </a:p>
          <a:p>
            <a:pPr lvl="1"/>
            <a:r>
              <a:rPr lang="en-US" sz="1000" dirty="0" smtClean="0"/>
              <a:t>Complete documentation</a:t>
            </a:r>
          </a:p>
          <a:p>
            <a:pPr lvl="1"/>
            <a:r>
              <a:rPr lang="en-US" sz="1000" dirty="0" smtClean="0"/>
              <a:t>Tie up loose ends</a:t>
            </a:r>
          </a:p>
          <a:p>
            <a:r>
              <a:rPr lang="en-US" sz="1400" dirty="0" smtClean="0"/>
              <a:t>Project Closing</a:t>
            </a:r>
          </a:p>
          <a:p>
            <a:pPr lvl="1"/>
            <a:r>
              <a:rPr lang="en-US" sz="1000" dirty="0" smtClean="0"/>
              <a:t>June 24, 2013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Expected Post-Tender Results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flipH="1">
            <a:off x="762000" y="1524000"/>
            <a:ext cx="77724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hospital is </a:t>
            </a:r>
            <a:r>
              <a:rPr lang="en-US" sz="1400" dirty="0" smtClean="0"/>
              <a:t>expected </a:t>
            </a:r>
            <a:r>
              <a:rPr lang="en-US" sz="1400" dirty="0"/>
              <a:t>to provide </a:t>
            </a:r>
            <a:r>
              <a:rPr lang="en-US" sz="1400" b="1" dirty="0"/>
              <a:t>high quality advanced secondary clinical and diagnostic services</a:t>
            </a:r>
            <a:r>
              <a:rPr lang="en-US" sz="1400" dirty="0"/>
              <a:t> to the citizens of Cross River State, particularly for the 500,000 citizens of the greater </a:t>
            </a:r>
            <a:r>
              <a:rPr lang="en-US" sz="1400" dirty="0" err="1"/>
              <a:t>Calabar</a:t>
            </a:r>
            <a:r>
              <a:rPr lang="en-US" sz="1400" dirty="0"/>
              <a:t> </a:t>
            </a:r>
            <a:r>
              <a:rPr lang="en-US" sz="1400" dirty="0" smtClean="0"/>
              <a:t>area.</a:t>
            </a:r>
          </a:p>
          <a:p>
            <a:pPr lvl="0"/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The hospital is expected to have </a:t>
            </a:r>
            <a:r>
              <a:rPr lang="en-US" sz="1400" b="1" dirty="0" smtClean="0"/>
              <a:t>6,000 admissions </a:t>
            </a:r>
            <a:r>
              <a:rPr lang="en-US" sz="1400" b="1" dirty="0"/>
              <a:t>and </a:t>
            </a:r>
            <a:r>
              <a:rPr lang="en-US" sz="1400" b="1" dirty="0" smtClean="0"/>
              <a:t>60,000 out-patient visits </a:t>
            </a:r>
            <a:r>
              <a:rPr lang="en-US" sz="1400" dirty="0" smtClean="0"/>
              <a:t>a year.</a:t>
            </a:r>
          </a:p>
          <a:p>
            <a:pPr lvl="0"/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hospital will play a role in the government’s overall growth strategy for the state by </a:t>
            </a:r>
            <a:r>
              <a:rPr lang="en-US" sz="1400" b="1" dirty="0"/>
              <a:t>creating </a:t>
            </a:r>
            <a:r>
              <a:rPr lang="en-US" sz="1400" b="1" dirty="0" smtClean="0"/>
              <a:t>jobs</a:t>
            </a:r>
            <a:r>
              <a:rPr lang="en-US" sz="1400" dirty="0" smtClean="0"/>
              <a:t>.</a:t>
            </a:r>
          </a:p>
          <a:p>
            <a:pPr lvl="0"/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The project will </a:t>
            </a:r>
            <a:r>
              <a:rPr lang="en-US" sz="1400" b="1" dirty="0"/>
              <a:t>encourage private investment in the health care sector </a:t>
            </a:r>
            <a:r>
              <a:rPr lang="en-US" sz="1400" dirty="0" smtClean="0"/>
              <a:t>across the country to </a:t>
            </a:r>
            <a:r>
              <a:rPr lang="en-US" sz="1400" dirty="0"/>
              <a:t>complement scarce public </a:t>
            </a:r>
            <a:r>
              <a:rPr lang="en-US" sz="1400" dirty="0" smtClean="0"/>
              <a:t>resources.</a:t>
            </a:r>
          </a:p>
          <a:p>
            <a:pPr lvl="0"/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Health </a:t>
            </a:r>
            <a:r>
              <a:rPr lang="en-US" sz="1400" dirty="0"/>
              <a:t>professionals in the state will </a:t>
            </a:r>
            <a:r>
              <a:rPr lang="en-US" sz="1400" b="1" dirty="0"/>
              <a:t>build expertise </a:t>
            </a:r>
            <a:r>
              <a:rPr lang="en-US" sz="1400" dirty="0"/>
              <a:t>through exposure to international best </a:t>
            </a:r>
            <a:r>
              <a:rPr lang="en-US" sz="1400" dirty="0" smtClean="0"/>
              <a:t>practice.</a:t>
            </a:r>
          </a:p>
          <a:p>
            <a:pPr lvl="0"/>
            <a:endParaRPr lang="en-US" sz="1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smtClean="0"/>
              <a:t>Nigeria </a:t>
            </a:r>
            <a:r>
              <a:rPr lang="en-US" sz="1400" dirty="0"/>
              <a:t>and surrounding countries will refer to this model for </a:t>
            </a:r>
            <a:r>
              <a:rPr lang="en-US" sz="1400" b="1" dirty="0"/>
              <a:t>good practice in concession contracting under international PPP standards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044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772400" cy="4114800"/>
          </a:xfrm>
        </p:spPr>
        <p:txBody>
          <a:bodyPr/>
          <a:lstStyle/>
          <a:p>
            <a:r>
              <a:rPr lang="en-US" sz="1600" dirty="0" smtClean="0"/>
              <a:t>Political </a:t>
            </a:r>
          </a:p>
          <a:p>
            <a:pPr lvl="1"/>
            <a:r>
              <a:rPr lang="en-US" sz="1100" dirty="0" smtClean="0"/>
              <a:t>Electoral timetable is important</a:t>
            </a:r>
          </a:p>
          <a:p>
            <a:pPr lvl="1"/>
            <a:r>
              <a:rPr lang="en-US" sz="1100" dirty="0" smtClean="0"/>
              <a:t>Legal environment for PPPs is prerequisite; legal due diligence is key</a:t>
            </a:r>
          </a:p>
          <a:p>
            <a:pPr lvl="1"/>
            <a:r>
              <a:rPr lang="en-US" sz="1100" dirty="0" smtClean="0"/>
              <a:t>High-level government commitment</a:t>
            </a:r>
          </a:p>
          <a:p>
            <a:pPr lvl="1"/>
            <a:r>
              <a:rPr lang="en-US" sz="1100" dirty="0" smtClean="0"/>
              <a:t>Strong champion with Governor’s ear is crucial</a:t>
            </a:r>
          </a:p>
          <a:p>
            <a:r>
              <a:rPr lang="en-US" sz="1600" dirty="0" smtClean="0"/>
              <a:t>Manage consultants strategically; </a:t>
            </a:r>
          </a:p>
          <a:p>
            <a:pPr lvl="1"/>
            <a:r>
              <a:rPr lang="en-US" sz="1100" dirty="0" smtClean="0"/>
              <a:t>Write very clear and watertight TORs </a:t>
            </a:r>
          </a:p>
          <a:p>
            <a:pPr lvl="1"/>
            <a:r>
              <a:rPr lang="en-US" sz="1100" dirty="0"/>
              <a:t>T</a:t>
            </a:r>
            <a:r>
              <a:rPr lang="en-US" sz="1100" dirty="0" smtClean="0"/>
              <a:t>here is not a lot of global experience in Health PPPs</a:t>
            </a:r>
          </a:p>
          <a:p>
            <a:r>
              <a:rPr lang="en-US" sz="1600" dirty="0"/>
              <a:t>G</a:t>
            </a:r>
            <a:r>
              <a:rPr lang="en-US" sz="1600" dirty="0" smtClean="0"/>
              <a:t>eographically dispersed team can present difficulties; </a:t>
            </a:r>
          </a:p>
          <a:p>
            <a:pPr lvl="1"/>
            <a:r>
              <a:rPr lang="en-US" sz="1100" dirty="0"/>
              <a:t>M</a:t>
            </a:r>
            <a:r>
              <a:rPr lang="en-US" sz="1100" dirty="0" smtClean="0"/>
              <a:t>anage  conference calls and team visits strategically</a:t>
            </a:r>
          </a:p>
          <a:p>
            <a:pPr lvl="1"/>
            <a:r>
              <a:rPr lang="en-US" sz="1100" dirty="0" smtClean="0"/>
              <a:t>Consider meeting in the middle where possible</a:t>
            </a:r>
          </a:p>
          <a:p>
            <a:r>
              <a:rPr lang="en-US" sz="1600" dirty="0" smtClean="0"/>
              <a:t>Challenging environment, </a:t>
            </a:r>
          </a:p>
          <a:p>
            <a:pPr lvl="1"/>
            <a:r>
              <a:rPr lang="en-US" sz="1100" dirty="0"/>
              <a:t>F</a:t>
            </a:r>
            <a:r>
              <a:rPr lang="en-US" sz="1100" dirty="0" smtClean="0"/>
              <a:t>ew experienced bidders; some may need handholding</a:t>
            </a:r>
          </a:p>
          <a:p>
            <a:pPr lvl="1"/>
            <a:r>
              <a:rPr lang="en-US" sz="1100" dirty="0" smtClean="0"/>
              <a:t>May need to adapt model to environment</a:t>
            </a:r>
          </a:p>
          <a:p>
            <a:r>
              <a:rPr lang="en-US" sz="1600" dirty="0"/>
              <a:t>P</a:t>
            </a:r>
            <a:r>
              <a:rPr lang="en-US" sz="1600" dirty="0" smtClean="0"/>
              <a:t>rocesses can be unwieldy</a:t>
            </a:r>
          </a:p>
          <a:p>
            <a:pPr lvl="1"/>
            <a:r>
              <a:rPr lang="en-US" sz="1100" dirty="0" smtClean="0"/>
              <a:t>Be strategic and navigate internal processes smartly to avoid delays</a:t>
            </a:r>
          </a:p>
          <a:p>
            <a:pPr lvl="1"/>
            <a:r>
              <a:rPr lang="en-US" sz="1100" dirty="0" smtClean="0"/>
              <a:t>Follow processes in parallel where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B22-B5F8-4AD9-AE2D-6D6AA67B08AB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9688" y="-768350"/>
            <a:ext cx="11763376" cy="840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7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E3B22-B5F8-4AD9-AE2D-6D6AA67B08AB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02052013_CalabarSiteClean Soiled Diagrams-1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144000" cy="74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6978" y="70550"/>
            <a:ext cx="8460017" cy="914204"/>
          </a:xfrm>
        </p:spPr>
        <p:txBody>
          <a:bodyPr/>
          <a:lstStyle/>
          <a:p>
            <a:pPr algn="l"/>
            <a:r>
              <a:rPr lang="en-US" dirty="0" smtClean="0"/>
              <a:t>IFC is a member of the World Bank Group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26734" y="1052827"/>
            <a:ext cx="1652834" cy="1037666"/>
          </a:xfrm>
          <a:prstGeom prst="rect">
            <a:avLst/>
          </a:prstGeom>
          <a:solidFill>
            <a:srgbClr val="C29422"/>
          </a:solidFill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826454" y="941124"/>
            <a:ext cx="1994083" cy="4565824"/>
          </a:xfrm>
          <a:prstGeom prst="rect">
            <a:avLst/>
          </a:prstGeom>
          <a:solidFill>
            <a:srgbClr val="F8EED4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</a:pPr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84580" y="1052827"/>
            <a:ext cx="1654317" cy="1037666"/>
          </a:xfrm>
          <a:prstGeom prst="rect">
            <a:avLst/>
          </a:prstGeom>
          <a:solidFill>
            <a:srgbClr val="57315F"/>
          </a:solidFill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dirty="0">
              <a:cs typeface="+mn-cs"/>
            </a:endParaRP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1087548" y="1143000"/>
            <a:ext cx="1675089" cy="966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ctr" eaLnBrk="0" hangingPunct="0">
              <a:buNone/>
            </a:pPr>
            <a:r>
              <a:rPr lang="en-US" sz="1500" dirty="0">
                <a:solidFill>
                  <a:schemeClr val="bg1"/>
                </a:solidFill>
              </a:rPr>
              <a:t>IBRD</a:t>
            </a:r>
            <a:endParaRPr lang="en-US" dirty="0">
              <a:solidFill>
                <a:schemeClr val="bg1"/>
              </a:solidFill>
            </a:endParaRPr>
          </a:p>
          <a:p>
            <a:pPr algn="ctr" eaLnBrk="0" hangingPunct="0">
              <a:buNone/>
            </a:pPr>
            <a:r>
              <a:rPr lang="en-US" sz="1200" dirty="0">
                <a:solidFill>
                  <a:schemeClr val="bg1"/>
                </a:solidFill>
              </a:rPr>
              <a:t>International Bank for Reconstruction and Development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971856" y="1052827"/>
            <a:ext cx="1652834" cy="1037666"/>
          </a:xfrm>
          <a:prstGeom prst="rect">
            <a:avLst/>
          </a:prstGeom>
          <a:solidFill>
            <a:srgbClr val="275889"/>
          </a:solidFill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8680" name="Rectangle 7"/>
          <p:cNvSpPr>
            <a:spLocks noChangeArrowheads="1"/>
          </p:cNvSpPr>
          <p:nvPr/>
        </p:nvSpPr>
        <p:spPr bwMode="auto">
          <a:xfrm>
            <a:off x="2924360" y="1143000"/>
            <a:ext cx="1824942" cy="9669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ctr" eaLnBrk="0" hangingPunct="0">
              <a:buNone/>
            </a:pPr>
            <a:r>
              <a:rPr lang="en-US" sz="1500" dirty="0">
                <a:solidFill>
                  <a:schemeClr val="bg1"/>
                </a:solidFill>
              </a:rPr>
              <a:t>IDA</a:t>
            </a:r>
          </a:p>
          <a:p>
            <a:pPr algn="ctr" eaLnBrk="0" hangingPunct="0">
              <a:buNone/>
            </a:pPr>
            <a:r>
              <a:rPr lang="en-US" sz="1200" dirty="0">
                <a:solidFill>
                  <a:schemeClr val="bg1"/>
                </a:solidFill>
              </a:rPr>
              <a:t>International Development </a:t>
            </a:r>
            <a:r>
              <a:rPr lang="en-US" sz="1200" dirty="0" smtClean="0">
                <a:solidFill>
                  <a:schemeClr val="bg1"/>
                </a:solidFill>
              </a:rPr>
              <a:t> Association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8681" name="Rectangle 8"/>
          <p:cNvSpPr>
            <a:spLocks noChangeArrowheads="1"/>
          </p:cNvSpPr>
          <p:nvPr/>
        </p:nvSpPr>
        <p:spPr bwMode="auto">
          <a:xfrm>
            <a:off x="4982242" y="1148878"/>
            <a:ext cx="1672122" cy="782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ctr" eaLnBrk="0" hangingPunct="0">
              <a:buNone/>
            </a:pPr>
            <a:r>
              <a:rPr lang="en-US" sz="1500" dirty="0">
                <a:solidFill>
                  <a:schemeClr val="bg1"/>
                </a:solidFill>
              </a:rPr>
              <a:t>IFC</a:t>
            </a:r>
          </a:p>
          <a:p>
            <a:pPr algn="ctr" eaLnBrk="0" hangingPunct="0">
              <a:buNone/>
            </a:pPr>
            <a:r>
              <a:rPr lang="en-US" sz="1200" dirty="0">
                <a:solidFill>
                  <a:schemeClr val="bg1"/>
                </a:solidFill>
              </a:rPr>
              <a:t>International Finance Corporation</a:t>
            </a: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7031222" y="1052827"/>
            <a:ext cx="1652834" cy="1037666"/>
          </a:xfrm>
          <a:prstGeom prst="rect">
            <a:avLst/>
          </a:prstGeom>
          <a:solidFill>
            <a:srgbClr val="943026"/>
          </a:solidFill>
          <a:ln w="12700">
            <a:noFill/>
            <a:miter lim="800000"/>
            <a:headEnd/>
            <a:tailEnd/>
          </a:ln>
          <a:effectLst>
            <a:outerShdw dist="71842" dir="2700000" algn="ctr" rotWithShape="0">
              <a:schemeClr val="folHlink"/>
            </a:outerShdw>
          </a:effectLst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8683" name="Rectangle 10"/>
          <p:cNvSpPr>
            <a:spLocks noChangeArrowheads="1"/>
          </p:cNvSpPr>
          <p:nvPr/>
        </p:nvSpPr>
        <p:spPr bwMode="auto">
          <a:xfrm>
            <a:off x="7014900" y="1096921"/>
            <a:ext cx="1673606" cy="10130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ctr" eaLnBrk="0" hangingPunct="0">
              <a:buNone/>
            </a:pPr>
            <a:r>
              <a:rPr lang="en-US" sz="1500" dirty="0">
                <a:solidFill>
                  <a:schemeClr val="bg1"/>
                </a:solidFill>
              </a:rPr>
              <a:t>MIGA</a:t>
            </a:r>
          </a:p>
          <a:p>
            <a:pPr algn="ctr" eaLnBrk="0" hangingPunct="0">
              <a:buNone/>
            </a:pPr>
            <a:r>
              <a:rPr lang="en-US" sz="1200" dirty="0">
                <a:solidFill>
                  <a:schemeClr val="bg1"/>
                </a:solidFill>
              </a:rPr>
              <a:t>Multilateral Investment and Guarantee Agency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3023767" y="2601023"/>
            <a:ext cx="1802687" cy="28954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14" tIns="47613" rIns="96814" bIns="47613"/>
          <a:lstStyle/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To promote institutional, legal and regulatory reform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Governments of poorest countries with per capita income of less than $1,025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spcBef>
                <a:spcPct val="5000"/>
              </a:spcBef>
              <a:buNone/>
            </a:pPr>
            <a:r>
              <a:rPr lang="en-US" sz="1100" dirty="0"/>
              <a:t>- Technical assistance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Interest Free Loans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Policy Advice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</p:txBody>
      </p:sp>
      <p:sp>
        <p:nvSpPr>
          <p:cNvPr id="28685" name="Rectangle 12"/>
          <p:cNvSpPr>
            <a:spLocks noChangeArrowheads="1"/>
          </p:cNvSpPr>
          <p:nvPr/>
        </p:nvSpPr>
        <p:spPr bwMode="auto">
          <a:xfrm>
            <a:off x="4977790" y="2601022"/>
            <a:ext cx="1802686" cy="2914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14" tIns="47613" rIns="96814" bIns="47613"/>
          <a:lstStyle/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To promote private sector development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Private companies in 179 member countries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 smtClean="0"/>
              <a:t>- </a:t>
            </a:r>
            <a:r>
              <a:rPr lang="en-US" sz="1100" dirty="0"/>
              <a:t>Equity/Quasi-Equity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Long-term Loans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Risk Management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Advisory Services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</p:txBody>
      </p:sp>
      <p:sp>
        <p:nvSpPr>
          <p:cNvPr id="28686" name="Rectangle 13"/>
          <p:cNvSpPr>
            <a:spLocks noChangeArrowheads="1"/>
          </p:cNvSpPr>
          <p:nvPr/>
        </p:nvSpPr>
        <p:spPr bwMode="auto">
          <a:xfrm>
            <a:off x="7114309" y="2576990"/>
            <a:ext cx="1801203" cy="27808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14" tIns="47613" rIns="96814" bIns="47613"/>
          <a:lstStyle/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To reduce political investment risk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Foreign investors in member countries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Political Risk Insurance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</p:txBody>
      </p:sp>
      <p:sp>
        <p:nvSpPr>
          <p:cNvPr id="28687" name="Text Box 14"/>
          <p:cNvSpPr txBox="1">
            <a:spLocks noChangeArrowheads="1"/>
          </p:cNvSpPr>
          <p:nvPr/>
        </p:nvSpPr>
        <p:spPr bwMode="auto">
          <a:xfrm>
            <a:off x="1516368" y="2140981"/>
            <a:ext cx="812997" cy="276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eaLnBrk="0" hangingPunct="0">
              <a:buNone/>
            </a:pPr>
            <a:r>
              <a:rPr lang="en-US" sz="1200" dirty="0"/>
              <a:t>Est. 1945</a:t>
            </a:r>
          </a:p>
        </p:txBody>
      </p:sp>
      <p:sp>
        <p:nvSpPr>
          <p:cNvPr id="28688" name="Text Box 15"/>
          <p:cNvSpPr txBox="1">
            <a:spLocks noChangeArrowheads="1"/>
          </p:cNvSpPr>
          <p:nvPr/>
        </p:nvSpPr>
        <p:spPr bwMode="auto">
          <a:xfrm>
            <a:off x="3371726" y="2140981"/>
            <a:ext cx="812997" cy="276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eaLnBrk="0" hangingPunct="0">
              <a:buNone/>
            </a:pPr>
            <a:r>
              <a:rPr lang="en-US" sz="1200" dirty="0"/>
              <a:t>Est. 1960</a:t>
            </a:r>
          </a:p>
        </p:txBody>
      </p:sp>
      <p:sp>
        <p:nvSpPr>
          <p:cNvPr id="28689" name="Text Box 16"/>
          <p:cNvSpPr txBox="1">
            <a:spLocks noChangeArrowheads="1"/>
          </p:cNvSpPr>
          <p:nvPr/>
        </p:nvSpPr>
        <p:spPr bwMode="auto">
          <a:xfrm>
            <a:off x="5391033" y="2140981"/>
            <a:ext cx="812997" cy="276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eaLnBrk="0" hangingPunct="0">
              <a:buNone/>
            </a:pPr>
            <a:r>
              <a:rPr lang="en-US" sz="1200" dirty="0"/>
              <a:t>Est. 1956</a:t>
            </a:r>
          </a:p>
        </p:txBody>
      </p:sp>
      <p:sp>
        <p:nvSpPr>
          <p:cNvPr id="28690" name="Text Box 17"/>
          <p:cNvSpPr txBox="1">
            <a:spLocks noChangeArrowheads="1"/>
          </p:cNvSpPr>
          <p:nvPr/>
        </p:nvSpPr>
        <p:spPr bwMode="auto">
          <a:xfrm>
            <a:off x="7488232" y="2140981"/>
            <a:ext cx="812997" cy="276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eaLnBrk="0" hangingPunct="0">
              <a:buNone/>
            </a:pPr>
            <a:r>
              <a:rPr lang="en-US" sz="1200" dirty="0"/>
              <a:t>Est. 1988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412467" y="2557883"/>
            <a:ext cx="844222" cy="32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r" eaLnBrk="0" hangingPunct="0">
              <a:buNone/>
            </a:pPr>
            <a:r>
              <a:rPr lang="en-US" sz="1500" dirty="0"/>
              <a:t>Role: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45402" y="3323640"/>
            <a:ext cx="1111286" cy="32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>
            <a:spAutoFit/>
          </a:bodyPr>
          <a:lstStyle/>
          <a:p>
            <a:pPr algn="r" eaLnBrk="0" hangingPunct="0">
              <a:buNone/>
            </a:pPr>
            <a:r>
              <a:rPr lang="en-US" sz="1500" dirty="0"/>
              <a:t>Clients: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172109" y="4289286"/>
            <a:ext cx="1084580" cy="320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5" tIns="44438" rIns="90465" bIns="44438" anchor="ctr">
            <a:spAutoFit/>
          </a:bodyPr>
          <a:lstStyle/>
          <a:p>
            <a:pPr algn="r" eaLnBrk="0" hangingPunct="0">
              <a:buNone/>
            </a:pPr>
            <a:r>
              <a:rPr lang="en-US" sz="1500" dirty="0"/>
              <a:t>Products: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1155797" y="2601023"/>
            <a:ext cx="1802686" cy="30189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6814" tIns="47613" rIns="96814" bIns="47613"/>
          <a:lstStyle/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To promote institutional, legal and regulatory reform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Governments of member countries with per capita income between $1,025 and $6,055. 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Technical assistance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Loans</a:t>
            </a:r>
          </a:p>
          <a:p>
            <a:pPr defTabSz="956037" eaLnBrk="0" hangingPunct="0">
              <a:lnSpc>
                <a:spcPct val="115000"/>
              </a:lnSpc>
              <a:buNone/>
            </a:pPr>
            <a:r>
              <a:rPr lang="en-US" sz="1100" dirty="0"/>
              <a:t>- Policy Advice</a:t>
            </a:r>
          </a:p>
          <a:p>
            <a:pPr defTabSz="956037" eaLnBrk="0" hangingPunct="0">
              <a:lnSpc>
                <a:spcPct val="115000"/>
              </a:lnSpc>
              <a:buNone/>
            </a:pPr>
            <a:endParaRPr lang="en-US" sz="1100" dirty="0"/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1216745" y="5732923"/>
            <a:ext cx="6781746" cy="3693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417" tIns="45709" rIns="91417" bIns="45709">
            <a:spAutoFit/>
          </a:bodyPr>
          <a:lstStyle/>
          <a:p>
            <a:pPr algn="ctr" eaLnBrk="0" hangingPunct="0">
              <a:buNone/>
            </a:pPr>
            <a:r>
              <a:rPr lang="en-US" dirty="0" smtClean="0"/>
              <a:t>Joint </a:t>
            </a:r>
            <a:r>
              <a:rPr lang="en-US" dirty="0"/>
              <a:t>Mission: To r</a:t>
            </a:r>
            <a:r>
              <a:rPr lang="en-US" dirty="0" smtClean="0"/>
              <a:t>educe poverty and promote </a:t>
            </a:r>
            <a:r>
              <a:rPr lang="en-US" dirty="0"/>
              <a:t>s</a:t>
            </a:r>
            <a:r>
              <a:rPr lang="en-US" dirty="0" smtClean="0"/>
              <a:t>hared prosperity</a:t>
            </a:r>
            <a:endParaRPr lang="en-US" dirty="0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 rot="10790847" flipH="1">
            <a:off x="8077713" y="5715837"/>
            <a:ext cx="630570" cy="386552"/>
          </a:xfrm>
          <a:prstGeom prst="rightArrow">
            <a:avLst>
              <a:gd name="adj1" fmla="val 50000"/>
              <a:gd name="adj2" fmla="val 40781"/>
            </a:avLst>
          </a:prstGeom>
          <a:gradFill rotWithShape="0">
            <a:gsLst>
              <a:gs pos="0">
                <a:srgbClr val="004700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</a:pPr>
            <a:endParaRPr lang="en-US"/>
          </a:p>
        </p:txBody>
      </p:sp>
      <p:sp>
        <p:nvSpPr>
          <p:cNvPr id="28697" name="AutoShape 25"/>
          <p:cNvSpPr>
            <a:spLocks noChangeArrowheads="1"/>
          </p:cNvSpPr>
          <p:nvPr/>
        </p:nvSpPr>
        <p:spPr bwMode="auto">
          <a:xfrm rot="10790847">
            <a:off x="457714" y="5715867"/>
            <a:ext cx="651341" cy="386552"/>
          </a:xfrm>
          <a:prstGeom prst="rightArrow">
            <a:avLst>
              <a:gd name="adj1" fmla="val 50000"/>
              <a:gd name="adj2" fmla="val 42124"/>
            </a:avLst>
          </a:prstGeom>
          <a:gradFill rotWithShape="0">
            <a:gsLst>
              <a:gs pos="0">
                <a:srgbClr val="004700"/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417" tIns="45709" rIns="91417" bIns="45709" anchor="ctr"/>
          <a:lstStyle/>
          <a:p>
            <a:pPr eaLnBrk="0" hangingPunct="0">
              <a:spcBef>
                <a:spcPct val="50000"/>
              </a:spcBef>
              <a:buNone/>
            </a:pPr>
            <a:endParaRPr lang="en-US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32200" y="6435725"/>
            <a:ext cx="1884363" cy="279400"/>
          </a:xfrm>
        </p:spPr>
        <p:txBody>
          <a:bodyPr/>
          <a:lstStyle/>
          <a:p>
            <a:pPr>
              <a:defRPr/>
            </a:pPr>
            <a:fld id="{E6391B88-263D-40C3-ACDD-0F5134CD52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6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1000"/>
            <a:ext cx="7772400" cy="563562"/>
          </a:xfrm>
        </p:spPr>
        <p:txBody>
          <a:bodyPr/>
          <a:lstStyle/>
          <a:p>
            <a:r>
              <a:rPr lang="en-US" dirty="0" smtClean="0"/>
              <a:t>IFC and WBG Support for PPPs</a:t>
            </a:r>
            <a:endParaRPr lang="en-US" dirty="0"/>
          </a:p>
        </p:txBody>
      </p:sp>
      <p:pic>
        <p:nvPicPr>
          <p:cNvPr id="6" name="Picture 5" descr="wbcube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5" y="1234603"/>
            <a:ext cx="533400" cy="533400"/>
          </a:xfrm>
          <a:prstGeom prst="rect">
            <a:avLst/>
          </a:prstGeom>
        </p:spPr>
      </p:pic>
      <p:pic>
        <p:nvPicPr>
          <p:cNvPr id="7" name="Picture 6" descr="IFC_Logo_Eng_Black_Vert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3409115"/>
            <a:ext cx="705145" cy="650129"/>
          </a:xfrm>
          <a:prstGeom prst="rect">
            <a:avLst/>
          </a:prstGeom>
        </p:spPr>
      </p:pic>
      <p:pic>
        <p:nvPicPr>
          <p:cNvPr id="10" name="Picture 9" descr="IFC_Logo_Eng_Black_Vert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6427" y="1187552"/>
            <a:ext cx="701040" cy="646344"/>
          </a:xfrm>
          <a:prstGeom prst="rect">
            <a:avLst/>
          </a:prstGeom>
        </p:spPr>
      </p:pic>
      <p:pic>
        <p:nvPicPr>
          <p:cNvPr id="11" name="Picture 10" descr="wbcube-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460" y="3374662"/>
            <a:ext cx="457200" cy="457200"/>
          </a:xfrm>
          <a:prstGeom prst="rect">
            <a:avLst/>
          </a:prstGeom>
        </p:spPr>
      </p:pic>
      <p:pic>
        <p:nvPicPr>
          <p:cNvPr id="13" name="Picture 12" descr="IFC_Logo_Eng_Black_Vert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760" y="3303647"/>
            <a:ext cx="649940" cy="5992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1777424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Introducing competition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Setting the conditions for private investment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78634" y="4059244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Financing projects through debt, equity and mobilization of external resources.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5100" y="175361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Advising governments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Collaborating with donors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Implementing PPP arrangements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3831862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Assessing consistency with environmental and social standards.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Tracking results and sharing lessons.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C3Ppitchbook_WBGinPPPs.jpg"/>
          <p:cNvPicPr>
            <a:picLocks noChangeAspect="1"/>
          </p:cNvPicPr>
          <p:nvPr/>
        </p:nvPicPr>
        <p:blipFill>
          <a:blip r:embed="rId4" cstate="print"/>
          <a:srcRect l="19318" t="12121" r="18182" b="10606"/>
          <a:stretch>
            <a:fillRect/>
          </a:stretch>
        </p:blipFill>
        <p:spPr>
          <a:xfrm>
            <a:off x="2362200" y="1501303"/>
            <a:ext cx="4191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River State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1535113"/>
            <a:ext cx="2667000" cy="293687"/>
          </a:xfrm>
        </p:spPr>
        <p:txBody>
          <a:bodyPr/>
          <a:lstStyle/>
          <a:p>
            <a:r>
              <a:rPr lang="en-US" sz="1400" dirty="0" smtClean="0"/>
              <a:t>H.E. Governor </a:t>
            </a:r>
            <a:r>
              <a:rPr lang="en-US" sz="1400" dirty="0" err="1" smtClean="0"/>
              <a:t>Liyel</a:t>
            </a:r>
            <a:r>
              <a:rPr lang="en-US" sz="1400" dirty="0" smtClean="0"/>
              <a:t> </a:t>
            </a:r>
            <a:r>
              <a:rPr lang="en-US" sz="1400" dirty="0" err="1" smtClean="0"/>
              <a:t>Imoke</a:t>
            </a:r>
            <a:endParaRPr lang="en-US" sz="1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B31FC-7DA8-4727-A264-3D3286D13C4F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 descr="C:\Users\BOyewole\Pictures\map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826850" cy="43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Oyewole\Pictures\Imoke.bmp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87781"/>
            <a:ext cx="2667000" cy="35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63562"/>
          </a:xfrm>
        </p:spPr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0" algn="just"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a typeface="Calibri"/>
                <a:cs typeface="Times New Roman"/>
              </a:rPr>
              <a:t>H</a:t>
            </a:r>
            <a:r>
              <a:rPr lang="en-US" sz="1800" dirty="0" smtClean="0">
                <a:ea typeface="Calibri"/>
                <a:cs typeface="Times New Roman"/>
              </a:rPr>
              <a:t>ospital </a:t>
            </a:r>
            <a:r>
              <a:rPr lang="en-US" sz="1800" dirty="0">
                <a:ea typeface="Calibri"/>
                <a:cs typeface="Times New Roman"/>
              </a:rPr>
              <a:t>facilities in Cross River State are inadequate: </a:t>
            </a:r>
            <a:endParaRPr lang="en-US" sz="1800" dirty="0" smtClean="0">
              <a:ea typeface="Calibri"/>
              <a:cs typeface="Times New Roman"/>
            </a:endParaRP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D</a:t>
            </a:r>
            <a:r>
              <a:rPr lang="en-US" sz="1200" dirty="0" smtClean="0">
                <a:ea typeface="Calibri"/>
                <a:cs typeface="Times New Roman"/>
              </a:rPr>
              <a:t>eteriorating </a:t>
            </a:r>
            <a:r>
              <a:rPr lang="en-US" sz="1200" dirty="0">
                <a:ea typeface="Calibri"/>
                <a:cs typeface="Times New Roman"/>
              </a:rPr>
              <a:t>infrastructure </a:t>
            </a:r>
            <a:endParaRPr lang="en-US" sz="1200" dirty="0" smtClean="0">
              <a:ea typeface="Calibri"/>
              <a:cs typeface="Times New Roman"/>
            </a:endParaRP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S</a:t>
            </a:r>
            <a:r>
              <a:rPr lang="en-US" sz="1200" dirty="0" smtClean="0">
                <a:ea typeface="Calibri"/>
                <a:cs typeface="Times New Roman"/>
              </a:rPr>
              <a:t>hortage </a:t>
            </a:r>
            <a:r>
              <a:rPr lang="en-US" sz="1200" dirty="0">
                <a:ea typeface="Calibri"/>
                <a:cs typeface="Times New Roman"/>
              </a:rPr>
              <a:t>of skilled </a:t>
            </a:r>
            <a:r>
              <a:rPr lang="en-US" sz="1200" dirty="0" smtClean="0">
                <a:ea typeface="Calibri"/>
                <a:cs typeface="Times New Roman"/>
              </a:rPr>
              <a:t>staff</a:t>
            </a: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L</a:t>
            </a:r>
            <a:r>
              <a:rPr lang="en-US" sz="1200" dirty="0" smtClean="0">
                <a:ea typeface="Calibri"/>
                <a:cs typeface="Times New Roman"/>
              </a:rPr>
              <a:t>ack of advanced </a:t>
            </a:r>
            <a:r>
              <a:rPr lang="en-US" sz="1200" dirty="0">
                <a:ea typeface="Calibri"/>
                <a:cs typeface="Times New Roman"/>
              </a:rPr>
              <a:t>medical </a:t>
            </a:r>
            <a:r>
              <a:rPr lang="en-US" sz="1200" dirty="0" smtClean="0">
                <a:ea typeface="Calibri"/>
                <a:cs typeface="Times New Roman"/>
              </a:rPr>
              <a:t>equipment</a:t>
            </a: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</a:rPr>
              <a:t>Sub-optimal quality </a:t>
            </a:r>
            <a:r>
              <a:rPr lang="en-US" sz="1200" dirty="0">
                <a:ea typeface="Calibri"/>
                <a:cs typeface="Times New Roman"/>
              </a:rPr>
              <a:t>of public health care </a:t>
            </a:r>
            <a:r>
              <a:rPr lang="en-US" sz="1200" dirty="0" smtClean="0">
                <a:ea typeface="Calibri"/>
                <a:cs typeface="Times New Roman"/>
              </a:rPr>
              <a:t>services. </a:t>
            </a: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</a:rPr>
              <a:t>Perception of poor quality leads to: </a:t>
            </a:r>
          </a:p>
          <a:p>
            <a:pPr marL="915987" lvl="2" algn="just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a typeface="Calibri"/>
                <a:cs typeface="Times New Roman"/>
              </a:rPr>
              <a:t>L</a:t>
            </a:r>
            <a:r>
              <a:rPr lang="en-US" sz="1000" dirty="0" smtClean="0">
                <a:ea typeface="Calibri"/>
                <a:cs typeface="Times New Roman"/>
              </a:rPr>
              <a:t>oss </a:t>
            </a:r>
            <a:r>
              <a:rPr lang="en-US" sz="1000" dirty="0">
                <a:ea typeface="Calibri"/>
                <a:cs typeface="Times New Roman"/>
              </a:rPr>
              <a:t>of confidence in the </a:t>
            </a:r>
            <a:r>
              <a:rPr lang="en-US" sz="1000" dirty="0" smtClean="0">
                <a:ea typeface="Calibri"/>
                <a:cs typeface="Times New Roman"/>
              </a:rPr>
              <a:t>facilities </a:t>
            </a:r>
          </a:p>
          <a:p>
            <a:pPr marL="915987" lvl="2" algn="just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a typeface="Calibri"/>
                <a:cs typeface="Times New Roman"/>
              </a:rPr>
              <a:t>G</a:t>
            </a:r>
            <a:r>
              <a:rPr lang="en-US" sz="1000" dirty="0" smtClean="0">
                <a:ea typeface="Calibri"/>
                <a:cs typeface="Times New Roman"/>
              </a:rPr>
              <a:t>reater </a:t>
            </a:r>
            <a:r>
              <a:rPr lang="en-US" sz="1000" dirty="0">
                <a:ea typeface="Calibri"/>
                <a:cs typeface="Times New Roman"/>
              </a:rPr>
              <a:t>reliance on </a:t>
            </a:r>
            <a:r>
              <a:rPr lang="en-US" sz="1000" dirty="0" smtClean="0">
                <a:ea typeface="Calibri"/>
                <a:cs typeface="Times New Roman"/>
              </a:rPr>
              <a:t>self-medication</a:t>
            </a:r>
          </a:p>
          <a:p>
            <a:pPr marL="915987" lvl="2" algn="just">
              <a:spcBef>
                <a:spcPts val="0"/>
              </a:spcBef>
              <a:spcAft>
                <a:spcPts val="1000"/>
              </a:spcAft>
            </a:pPr>
            <a:r>
              <a:rPr lang="en-US" sz="1000" dirty="0">
                <a:ea typeface="Calibri"/>
                <a:cs typeface="Times New Roman"/>
              </a:rPr>
              <a:t>H</a:t>
            </a:r>
            <a:r>
              <a:rPr lang="en-US" sz="1000" dirty="0" smtClean="0">
                <a:ea typeface="Calibri"/>
                <a:cs typeface="Times New Roman"/>
              </a:rPr>
              <a:t>igh </a:t>
            </a:r>
            <a:r>
              <a:rPr lang="en-US" sz="1000" dirty="0">
                <a:ea typeface="Calibri"/>
                <a:cs typeface="Times New Roman"/>
              </a:rPr>
              <a:t>rate of medical </a:t>
            </a:r>
            <a:r>
              <a:rPr lang="en-US" sz="1000" dirty="0" smtClean="0">
                <a:ea typeface="Calibri"/>
                <a:cs typeface="Times New Roman"/>
              </a:rPr>
              <a:t>evacuation.</a:t>
            </a: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ea typeface="Calibri"/>
                <a:cs typeface="Times New Roman"/>
              </a:rPr>
              <a:t>Limited </a:t>
            </a:r>
            <a:r>
              <a:rPr lang="en-US" sz="1200" dirty="0">
                <a:ea typeface="Calibri"/>
                <a:cs typeface="Times New Roman"/>
              </a:rPr>
              <a:t>access to </a:t>
            </a:r>
            <a:r>
              <a:rPr lang="en-US" sz="1200" dirty="0" smtClean="0">
                <a:ea typeface="Calibri"/>
                <a:cs typeface="Times New Roman"/>
              </a:rPr>
              <a:t>good high-risk </a:t>
            </a:r>
            <a:r>
              <a:rPr lang="en-US" sz="1200" dirty="0">
                <a:ea typeface="Calibri"/>
                <a:cs typeface="Times New Roman"/>
              </a:rPr>
              <a:t>obstetric care, </a:t>
            </a:r>
            <a:r>
              <a:rPr lang="en-US" sz="1200" dirty="0" smtClean="0">
                <a:ea typeface="Calibri"/>
                <a:cs typeface="Times New Roman"/>
              </a:rPr>
              <a:t>ICUs and emergency/trauma care</a:t>
            </a:r>
          </a:p>
          <a:p>
            <a:pPr marL="515937" lvl="1" algn="just">
              <a:spcBef>
                <a:spcPts val="0"/>
              </a:spcBef>
              <a:spcAft>
                <a:spcPts val="1000"/>
              </a:spcAft>
            </a:pPr>
            <a:r>
              <a:rPr lang="en-US" sz="1200" dirty="0">
                <a:ea typeface="Calibri"/>
                <a:cs typeface="Times New Roman"/>
              </a:rPr>
              <a:t>S</a:t>
            </a:r>
            <a:r>
              <a:rPr lang="en-US" sz="1200" dirty="0" smtClean="0">
                <a:ea typeface="Calibri"/>
                <a:cs typeface="Times New Roman"/>
              </a:rPr>
              <a:t>hortage </a:t>
            </a:r>
            <a:r>
              <a:rPr lang="en-US" sz="1200" dirty="0">
                <a:ea typeface="Calibri"/>
                <a:cs typeface="Times New Roman"/>
              </a:rPr>
              <a:t>of </a:t>
            </a:r>
            <a:r>
              <a:rPr lang="en-US" sz="1200" dirty="0" smtClean="0">
                <a:ea typeface="Calibri"/>
                <a:cs typeface="Times New Roman"/>
              </a:rPr>
              <a:t>doctors: </a:t>
            </a:r>
          </a:p>
          <a:p>
            <a:pPr marL="915987" lvl="2" algn="just"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a typeface="Calibri"/>
                <a:cs typeface="Calibri"/>
              </a:rPr>
              <a:t>O</a:t>
            </a:r>
            <a:r>
              <a:rPr lang="en-US" sz="1100" dirty="0" smtClean="0">
                <a:ea typeface="Calibri"/>
                <a:cs typeface="Calibri"/>
              </a:rPr>
              <a:t>nly </a:t>
            </a:r>
            <a:r>
              <a:rPr lang="en-US" sz="1100" dirty="0">
                <a:ea typeface="Calibri"/>
                <a:cs typeface="Calibri"/>
              </a:rPr>
              <a:t>36 doctors and 938 nurses </a:t>
            </a:r>
            <a:r>
              <a:rPr lang="en-US" sz="1100" dirty="0" smtClean="0">
                <a:ea typeface="Calibri"/>
                <a:cs typeface="Calibri"/>
              </a:rPr>
              <a:t>cover </a:t>
            </a:r>
            <a:r>
              <a:rPr lang="en-US" sz="1100" dirty="0">
                <a:ea typeface="Calibri"/>
                <a:cs typeface="Calibri"/>
              </a:rPr>
              <a:t>all the state’s secondary health facilities. </a:t>
            </a:r>
            <a:endParaRPr lang="en-US" sz="1100" dirty="0" smtClean="0">
              <a:ea typeface="Calibri"/>
              <a:cs typeface="Calibri"/>
            </a:endParaRPr>
          </a:p>
          <a:p>
            <a:pPr marL="915987" lvl="2" algn="just">
              <a:spcBef>
                <a:spcPts val="0"/>
              </a:spcBef>
              <a:spcAft>
                <a:spcPts val="1000"/>
              </a:spcAft>
            </a:pPr>
            <a:r>
              <a:rPr lang="en-US" sz="1100" dirty="0" smtClean="0">
                <a:ea typeface="Calibri"/>
                <a:cs typeface="Calibri"/>
              </a:rPr>
              <a:t>Doctor-population </a:t>
            </a:r>
            <a:r>
              <a:rPr lang="en-US" sz="1100" dirty="0">
                <a:ea typeface="Calibri"/>
                <a:cs typeface="Calibri"/>
              </a:rPr>
              <a:t>ratio of 0.21 doctors per 10,000 patients -- one fifth of </a:t>
            </a:r>
            <a:r>
              <a:rPr lang="en-US" sz="1100" dirty="0" smtClean="0">
                <a:ea typeface="Calibri"/>
                <a:cs typeface="Calibri"/>
              </a:rPr>
              <a:t>SSA average</a:t>
            </a:r>
            <a:r>
              <a:rPr lang="en-US" sz="1100" dirty="0">
                <a:ea typeface="Calibri"/>
                <a:cs typeface="Calibri"/>
              </a:rPr>
              <a:t>. </a:t>
            </a:r>
            <a:endParaRPr lang="en-US" sz="1100" dirty="0"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34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63562"/>
          </a:xfrm>
        </p:spPr>
        <p:txBody>
          <a:bodyPr/>
          <a:lstStyle/>
          <a:p>
            <a:r>
              <a:rPr lang="en-US" dirty="0" smtClean="0"/>
              <a:t>Business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72400" cy="4114800"/>
          </a:xfrm>
        </p:spPr>
        <p:txBody>
          <a:bodyPr/>
          <a:lstStyle/>
          <a:p>
            <a:r>
              <a:rPr lang="en-US" sz="1400" dirty="0" smtClean="0"/>
              <a:t>Team</a:t>
            </a:r>
          </a:p>
          <a:p>
            <a:pPr lvl="1"/>
            <a:r>
              <a:rPr lang="en-US" sz="1000" dirty="0" smtClean="0"/>
              <a:t>Stefan </a:t>
            </a:r>
            <a:r>
              <a:rPr lang="en-US" sz="1000" dirty="0" err="1" smtClean="0"/>
              <a:t>Rajaonarivo</a:t>
            </a:r>
            <a:r>
              <a:rPr lang="en-US" sz="1000" dirty="0" smtClean="0"/>
              <a:t> </a:t>
            </a:r>
            <a:r>
              <a:rPr lang="en-US" sz="1000" dirty="0"/>
              <a:t>(Dakar</a:t>
            </a:r>
            <a:r>
              <a:rPr lang="en-US" sz="1000" dirty="0" smtClean="0"/>
              <a:t>); </a:t>
            </a:r>
            <a:r>
              <a:rPr lang="en-US" sz="1000" dirty="0"/>
              <a:t>Peter </a:t>
            </a:r>
            <a:r>
              <a:rPr lang="en-US" sz="1000" dirty="0" err="1" smtClean="0"/>
              <a:t>Gyergyay</a:t>
            </a:r>
            <a:r>
              <a:rPr lang="en-US" sz="1000" dirty="0" smtClean="0"/>
              <a:t> </a:t>
            </a:r>
            <a:r>
              <a:rPr lang="en-US" sz="1000" dirty="0"/>
              <a:t>(Dakar</a:t>
            </a:r>
            <a:r>
              <a:rPr lang="en-US" sz="1000" dirty="0" smtClean="0"/>
              <a:t>); </a:t>
            </a:r>
            <a:r>
              <a:rPr lang="en-US" sz="1000" dirty="0"/>
              <a:t>Peter </a:t>
            </a:r>
            <a:r>
              <a:rPr lang="en-US" sz="1000" dirty="0" err="1" smtClean="0"/>
              <a:t>Boere</a:t>
            </a:r>
            <a:r>
              <a:rPr lang="en-US" sz="1000" dirty="0"/>
              <a:t> </a:t>
            </a:r>
            <a:r>
              <a:rPr lang="en-US" sz="1000" dirty="0" smtClean="0"/>
              <a:t>(Johannesburg); Jason Lee </a:t>
            </a:r>
            <a:r>
              <a:rPr lang="en-US" sz="1000" dirty="0"/>
              <a:t>(Nairobi</a:t>
            </a:r>
            <a:r>
              <a:rPr lang="en-US" sz="1000" dirty="0" smtClean="0"/>
              <a:t>); </a:t>
            </a:r>
            <a:r>
              <a:rPr lang="en-US" sz="1000" dirty="0" err="1"/>
              <a:t>Mambi</a:t>
            </a:r>
            <a:r>
              <a:rPr lang="en-US" sz="1000" dirty="0"/>
              <a:t> </a:t>
            </a:r>
            <a:r>
              <a:rPr lang="en-US" sz="1000" dirty="0" smtClean="0"/>
              <a:t> </a:t>
            </a:r>
            <a:r>
              <a:rPr lang="en-US" sz="1000" dirty="0" err="1" smtClean="0"/>
              <a:t>Madzivire</a:t>
            </a:r>
            <a:r>
              <a:rPr lang="en-US" sz="1000" dirty="0" smtClean="0"/>
              <a:t> (Lagos</a:t>
            </a:r>
            <a:r>
              <a:rPr lang="en-US" sz="1000" dirty="0"/>
              <a:t>); Bayo </a:t>
            </a:r>
            <a:r>
              <a:rPr lang="en-US" sz="1000" dirty="0" smtClean="0"/>
              <a:t>Oyewole (DC)</a:t>
            </a:r>
          </a:p>
          <a:p>
            <a:r>
              <a:rPr lang="en-US" sz="1400" dirty="0" smtClean="0"/>
              <a:t>Identification and Promotion</a:t>
            </a:r>
          </a:p>
          <a:p>
            <a:pPr lvl="1"/>
            <a:r>
              <a:rPr lang="en-US" sz="1000" dirty="0" smtClean="0"/>
              <a:t>Personal contact results in Bayo visit to </a:t>
            </a:r>
            <a:r>
              <a:rPr lang="en-US" sz="1000" dirty="0" err="1" smtClean="0"/>
              <a:t>Calabar</a:t>
            </a:r>
            <a:r>
              <a:rPr lang="en-US" sz="1000" dirty="0" smtClean="0"/>
              <a:t>: June 2009</a:t>
            </a:r>
          </a:p>
          <a:p>
            <a:pPr lvl="1"/>
            <a:r>
              <a:rPr lang="en-US" sz="1000" dirty="0" smtClean="0"/>
              <a:t>Health PPP seminar in Johannesburg: March 4 2011</a:t>
            </a:r>
          </a:p>
          <a:p>
            <a:r>
              <a:rPr lang="en-US" sz="1400" dirty="0" smtClean="0"/>
              <a:t>Preliminary Assessment</a:t>
            </a:r>
          </a:p>
          <a:p>
            <a:pPr lvl="1"/>
            <a:r>
              <a:rPr lang="en-US" sz="1000" dirty="0" smtClean="0"/>
              <a:t>IFC visit to </a:t>
            </a:r>
            <a:r>
              <a:rPr lang="en-US" sz="1000" dirty="0" err="1" smtClean="0"/>
              <a:t>Calabar</a:t>
            </a:r>
            <a:r>
              <a:rPr lang="en-US" sz="1000" dirty="0" smtClean="0"/>
              <a:t> to provide early confirmation of project viability: April 2011</a:t>
            </a:r>
          </a:p>
          <a:p>
            <a:r>
              <a:rPr lang="en-US" sz="1400" dirty="0" smtClean="0"/>
              <a:t>Internal Approvals </a:t>
            </a:r>
          </a:p>
          <a:p>
            <a:pPr lvl="1"/>
            <a:r>
              <a:rPr lang="en-US" sz="1000" dirty="0" smtClean="0"/>
              <a:t>Concept Review Meeting (CRM): May 27, 2011</a:t>
            </a:r>
          </a:p>
          <a:p>
            <a:pPr lvl="1"/>
            <a:r>
              <a:rPr lang="en-US" sz="1000" dirty="0" smtClean="0"/>
              <a:t>Quality at Entry (QAE): July 5, 2011</a:t>
            </a:r>
          </a:p>
          <a:p>
            <a:pPr lvl="1"/>
            <a:r>
              <a:rPr lang="en-US" sz="1000" dirty="0" smtClean="0"/>
              <a:t>FASA Signing: Sept 19, 2011</a:t>
            </a:r>
          </a:p>
          <a:p>
            <a:r>
              <a:rPr lang="en-US" sz="1400" dirty="0" smtClean="0"/>
              <a:t>Donor Funding (October 2011)</a:t>
            </a:r>
          </a:p>
          <a:p>
            <a:pPr lvl="1"/>
            <a:r>
              <a:rPr lang="en-US" sz="1000" dirty="0" smtClean="0"/>
              <a:t>HANSHEP (UK)</a:t>
            </a:r>
          </a:p>
          <a:p>
            <a:pPr lvl="1"/>
            <a:r>
              <a:rPr lang="en-US" sz="1000" dirty="0" smtClean="0"/>
              <a:t>NIPP (Netherlands)</a:t>
            </a:r>
          </a:p>
          <a:p>
            <a:pPr lvl="1"/>
            <a:r>
              <a:rPr lang="en-US" sz="1000" dirty="0" smtClean="0"/>
              <a:t>South Africa Trust Fund </a:t>
            </a:r>
          </a:p>
          <a:p>
            <a:r>
              <a:rPr lang="en-US" sz="1400" dirty="0" smtClean="0"/>
              <a:t>Consultant Procurement (Nov 2011)</a:t>
            </a:r>
          </a:p>
          <a:p>
            <a:pPr lvl="1"/>
            <a:r>
              <a:rPr lang="en-US" sz="1000" dirty="0" smtClean="0"/>
              <a:t>Technical</a:t>
            </a:r>
            <a:r>
              <a:rPr lang="en-US" sz="1000" dirty="0"/>
              <a:t>: </a:t>
            </a:r>
            <a:r>
              <a:rPr lang="en-US" sz="1000" dirty="0" err="1"/>
              <a:t>PharmAccess</a:t>
            </a:r>
            <a:r>
              <a:rPr lang="en-US" sz="1000" dirty="0"/>
              <a:t> (Dutch)</a:t>
            </a:r>
          </a:p>
          <a:p>
            <a:pPr lvl="1"/>
            <a:r>
              <a:rPr lang="en-US" sz="1000" dirty="0"/>
              <a:t>Legal: </a:t>
            </a:r>
            <a:r>
              <a:rPr lang="en-US" sz="1000" dirty="0" err="1"/>
              <a:t>Eversheds</a:t>
            </a:r>
            <a:r>
              <a:rPr lang="en-US" sz="1000" dirty="0"/>
              <a:t> (UK); </a:t>
            </a:r>
            <a:r>
              <a:rPr lang="en-US" sz="1000" dirty="0" err="1"/>
              <a:t>Aluko</a:t>
            </a:r>
            <a:r>
              <a:rPr lang="en-US" sz="1000" dirty="0"/>
              <a:t> &amp; </a:t>
            </a:r>
            <a:r>
              <a:rPr lang="en-US" sz="1000" dirty="0" err="1"/>
              <a:t>Oyebode</a:t>
            </a:r>
            <a:r>
              <a:rPr lang="en-US" sz="1000" dirty="0"/>
              <a:t> (Nigeria</a:t>
            </a:r>
            <a:r>
              <a:rPr lang="en-US" sz="1000" dirty="0" smtClean="0"/>
              <a:t>)</a:t>
            </a:r>
          </a:p>
          <a:p>
            <a:r>
              <a:rPr lang="en-US" sz="1400" dirty="0" smtClean="0"/>
              <a:t>Kick-Off Mission (Feb 2012)</a:t>
            </a:r>
          </a:p>
          <a:p>
            <a:endParaRPr lang="en-US" sz="1400" dirty="0" smtClean="0"/>
          </a:p>
          <a:p>
            <a:pPr lvl="1"/>
            <a:endParaRPr lang="en-US" sz="1100" dirty="0" smtClean="0"/>
          </a:p>
          <a:p>
            <a:pPr lvl="1"/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81000"/>
            <a:ext cx="3008313" cy="628650"/>
          </a:xfrm>
        </p:spPr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733800" cy="4691063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100" dirty="0" smtClean="0">
                <a:ea typeface="Calibri"/>
                <a:cs typeface="Calibri"/>
              </a:rPr>
              <a:t>105-bed </a:t>
            </a:r>
            <a:r>
              <a:rPr lang="en-US" sz="1100" dirty="0">
                <a:ea typeface="Calibri"/>
                <a:cs typeface="Calibri"/>
              </a:rPr>
              <a:t>referral hospital to serve </a:t>
            </a:r>
            <a:r>
              <a:rPr lang="en-US" sz="1100" dirty="0" smtClean="0">
                <a:ea typeface="Calibri"/>
                <a:cs typeface="Calibri"/>
              </a:rPr>
              <a:t>capital </a:t>
            </a:r>
            <a:r>
              <a:rPr lang="en-US" sz="1100" dirty="0">
                <a:ea typeface="Calibri"/>
                <a:cs typeface="Calibri"/>
              </a:rPr>
              <a:t>city, </a:t>
            </a:r>
            <a:r>
              <a:rPr lang="en-US" sz="1100" dirty="0" err="1">
                <a:ea typeface="Calibri"/>
                <a:cs typeface="Calibri"/>
              </a:rPr>
              <a:t>Calabar</a:t>
            </a:r>
            <a:r>
              <a:rPr lang="en-US" sz="1100" dirty="0">
                <a:ea typeface="Calibri"/>
                <a:cs typeface="Calibri"/>
              </a:rPr>
              <a:t>, and its environs</a:t>
            </a:r>
            <a:r>
              <a:rPr lang="en-US" sz="1100" dirty="0" smtClean="0">
                <a:ea typeface="Calibri"/>
                <a:cs typeface="Calibri"/>
              </a:rPr>
              <a:t>.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100" dirty="0" smtClean="0"/>
              <a:t>Hospital </a:t>
            </a:r>
            <a:r>
              <a:rPr lang="en-US" sz="1100" dirty="0"/>
              <a:t>will offer </a:t>
            </a:r>
            <a:r>
              <a:rPr lang="en-US" sz="1100" dirty="0" smtClean="0"/>
              <a:t>full </a:t>
            </a:r>
            <a:r>
              <a:rPr lang="en-US" sz="1100" dirty="0"/>
              <a:t>spectrum of secondary healthcare services, including </a:t>
            </a:r>
            <a:r>
              <a:rPr lang="en-US" sz="1100" dirty="0" smtClean="0"/>
              <a:t>diagnostics </a:t>
            </a:r>
            <a:r>
              <a:rPr lang="en-US" sz="1100" dirty="0"/>
              <a:t>(including MRI and CT), surgery, radiology, orthopedics, pediatrics, </a:t>
            </a:r>
            <a:r>
              <a:rPr lang="en-US" sz="1100" dirty="0" smtClean="0"/>
              <a:t>obstetrics, gynecology, neurology, etc.</a:t>
            </a:r>
            <a:endParaRPr lang="en-US" sz="1100" dirty="0" smtClean="0"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100" dirty="0" smtClean="0">
                <a:ea typeface="Calibri"/>
                <a:cs typeface="Calibri"/>
              </a:rPr>
              <a:t>Gateway </a:t>
            </a:r>
            <a:r>
              <a:rPr lang="en-US" sz="1100" dirty="0">
                <a:ea typeface="Calibri"/>
                <a:cs typeface="Calibri"/>
              </a:rPr>
              <a:t>Clinic </a:t>
            </a:r>
            <a:r>
              <a:rPr lang="en-US" sz="1100" dirty="0" smtClean="0">
                <a:ea typeface="Calibri"/>
                <a:cs typeface="Calibri"/>
              </a:rPr>
              <a:t>to </a:t>
            </a:r>
            <a:r>
              <a:rPr lang="en-US" sz="1100" dirty="0">
                <a:ea typeface="Calibri"/>
                <a:cs typeface="Calibri"/>
              </a:rPr>
              <a:t>be included, offering primary healthcare services and </a:t>
            </a:r>
            <a:r>
              <a:rPr lang="en-US" sz="1100" dirty="0" smtClean="0">
                <a:ea typeface="Calibri"/>
                <a:cs typeface="Calibri"/>
              </a:rPr>
              <a:t>referral </a:t>
            </a:r>
            <a:r>
              <a:rPr lang="en-US" sz="1100" dirty="0">
                <a:ea typeface="Calibri"/>
                <a:cs typeface="Calibri"/>
              </a:rPr>
              <a:t>mechanism for the </a:t>
            </a:r>
            <a:r>
              <a:rPr lang="en-US" sz="1100" dirty="0" smtClean="0">
                <a:ea typeface="Calibri"/>
                <a:cs typeface="Calibri"/>
              </a:rPr>
              <a:t>hospital,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100" dirty="0">
                <a:ea typeface="Calibri"/>
                <a:cs typeface="Times New Roman"/>
              </a:rPr>
              <a:t>E</a:t>
            </a:r>
            <a:r>
              <a:rPr lang="en-US" sz="1100" dirty="0" smtClean="0">
                <a:ea typeface="Calibri"/>
                <a:cs typeface="Times New Roman"/>
              </a:rPr>
              <a:t>quitable </a:t>
            </a:r>
            <a:r>
              <a:rPr lang="en-US" sz="1100" dirty="0">
                <a:ea typeface="Calibri"/>
                <a:cs typeface="Times New Roman"/>
              </a:rPr>
              <a:t>access for all CRS citizens through referral from primary public health centers and private facilities. </a:t>
            </a:r>
            <a:endParaRPr lang="en-US" sz="1100" dirty="0" smtClean="0"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100" dirty="0">
                <a:ea typeface="Calibri"/>
                <a:cs typeface="Times New Roman"/>
              </a:rPr>
              <a:t>Every patient, public and private, is a paying patient. All patients pay </a:t>
            </a:r>
            <a:r>
              <a:rPr lang="en-US" sz="1100" dirty="0" smtClean="0">
                <a:ea typeface="Calibri"/>
                <a:cs typeface="Times New Roman"/>
              </a:rPr>
              <a:t>out-of-pocket. </a:t>
            </a:r>
          </a:p>
          <a:p>
            <a:pPr marL="342900" lvl="0" indent="-342900" algn="just">
              <a:spcBef>
                <a:spcPts val="0"/>
              </a:spcBef>
              <a:spcAft>
                <a:spcPts val="1000"/>
              </a:spcAft>
              <a:buFont typeface="Symbol"/>
              <a:buChar char=""/>
            </a:pPr>
            <a:r>
              <a:rPr lang="en-US" sz="1100" dirty="0" smtClean="0">
                <a:ea typeface="Calibri"/>
                <a:cs typeface="Times New Roman"/>
              </a:rPr>
              <a:t>Government </a:t>
            </a:r>
            <a:r>
              <a:rPr lang="en-US" sz="1100" dirty="0">
                <a:ea typeface="Calibri"/>
                <a:cs typeface="Times New Roman"/>
              </a:rPr>
              <a:t>will </a:t>
            </a:r>
            <a:r>
              <a:rPr lang="en-US" sz="1100" dirty="0" smtClean="0">
                <a:ea typeface="Calibri"/>
                <a:cs typeface="Times New Roman"/>
              </a:rPr>
              <a:t>subsidize </a:t>
            </a:r>
            <a:r>
              <a:rPr lang="en-US" sz="1100" dirty="0">
                <a:ea typeface="Calibri"/>
                <a:cs typeface="Times New Roman"/>
              </a:rPr>
              <a:t>clinical services </a:t>
            </a:r>
            <a:r>
              <a:rPr lang="en-US" sz="1100" dirty="0" smtClean="0">
                <a:ea typeface="Calibri"/>
                <a:cs typeface="Times New Roman"/>
              </a:rPr>
              <a:t>to </a:t>
            </a:r>
            <a:r>
              <a:rPr lang="en-US" sz="1100" dirty="0">
                <a:ea typeface="Calibri"/>
                <a:cs typeface="Times New Roman"/>
              </a:rPr>
              <a:t>make them more </a:t>
            </a:r>
            <a:r>
              <a:rPr lang="en-US" sz="1100" dirty="0" smtClean="0">
                <a:ea typeface="Calibri"/>
                <a:cs typeface="Times New Roman"/>
              </a:rPr>
              <a:t>affordable</a:t>
            </a:r>
            <a:endParaRPr lang="en-US" sz="1100" dirty="0" smtClean="0">
              <a:ea typeface="Calibri"/>
              <a:cs typeface="Calibri"/>
            </a:endParaRP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sz="1100" dirty="0" smtClean="0">
                <a:ea typeface="Calibri"/>
                <a:cs typeface="Calibri"/>
              </a:rPr>
              <a:t>IFC to help attract qualified </a:t>
            </a:r>
            <a:r>
              <a:rPr lang="en-US" sz="1100" dirty="0">
                <a:ea typeface="Calibri"/>
                <a:cs typeface="Calibri"/>
              </a:rPr>
              <a:t>private sector firms </a:t>
            </a:r>
            <a:r>
              <a:rPr lang="en-US" sz="1100" dirty="0" smtClean="0">
                <a:ea typeface="Calibri"/>
                <a:cs typeface="Calibri"/>
              </a:rPr>
              <a:t>for design</a:t>
            </a:r>
            <a:r>
              <a:rPr lang="en-US" sz="1100" dirty="0">
                <a:ea typeface="Calibri"/>
                <a:cs typeface="Calibri"/>
              </a:rPr>
              <a:t>, construction, </a:t>
            </a:r>
            <a:r>
              <a:rPr lang="en-US" sz="1100" dirty="0" smtClean="0">
                <a:ea typeface="Calibri"/>
                <a:cs typeface="Calibri"/>
              </a:rPr>
              <a:t>equipping</a:t>
            </a:r>
            <a:r>
              <a:rPr lang="en-US" sz="1100" dirty="0">
                <a:ea typeface="Calibri"/>
                <a:cs typeface="Calibri"/>
              </a:rPr>
              <a:t> </a:t>
            </a:r>
            <a:r>
              <a:rPr lang="en-US" sz="1100" dirty="0" smtClean="0">
                <a:ea typeface="Calibri"/>
                <a:cs typeface="Calibri"/>
              </a:rPr>
              <a:t>&amp; operation </a:t>
            </a:r>
            <a:r>
              <a:rPr lang="en-US" sz="1100" dirty="0">
                <a:ea typeface="Calibri"/>
                <a:cs typeface="Calibri"/>
              </a:rPr>
              <a:t>of </a:t>
            </a:r>
            <a:r>
              <a:rPr lang="en-US" sz="1100" dirty="0" smtClean="0">
                <a:ea typeface="Calibri"/>
                <a:cs typeface="Calibri"/>
              </a:rPr>
              <a:t>hospital </a:t>
            </a:r>
            <a:r>
              <a:rPr lang="en-US" sz="1100" dirty="0">
                <a:ea typeface="Calibri"/>
                <a:cs typeface="Calibri"/>
              </a:rPr>
              <a:t>through </a:t>
            </a:r>
            <a:r>
              <a:rPr lang="en-US" sz="1100" dirty="0" smtClean="0">
                <a:ea typeface="Calibri"/>
                <a:cs typeface="Calibri"/>
              </a:rPr>
              <a:t>transparent </a:t>
            </a:r>
            <a:r>
              <a:rPr lang="en-US" sz="1100" dirty="0">
                <a:ea typeface="Calibri"/>
                <a:cs typeface="Calibri"/>
              </a:rPr>
              <a:t>tender process</a:t>
            </a:r>
            <a:r>
              <a:rPr lang="en-US" dirty="0">
                <a:ea typeface="Calibri"/>
                <a:cs typeface="Calibri"/>
              </a:rPr>
              <a:t>.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05000"/>
            <a:ext cx="4648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3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63562"/>
          </a:xfrm>
        </p:spPr>
        <p:txBody>
          <a:bodyPr/>
          <a:lstStyle/>
          <a:p>
            <a:r>
              <a:rPr lang="en-US" dirty="0"/>
              <a:t>Project Preparation (Phase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3810000" cy="4191000"/>
          </a:xfrm>
        </p:spPr>
        <p:txBody>
          <a:bodyPr/>
          <a:lstStyle/>
          <a:p>
            <a:r>
              <a:rPr lang="en-US" sz="1400" dirty="0"/>
              <a:t>Due Diligence</a:t>
            </a:r>
          </a:p>
          <a:p>
            <a:pPr lvl="1"/>
            <a:r>
              <a:rPr lang="en-US" sz="1000" dirty="0"/>
              <a:t>Needs, Demand, Supply, Ability-to-Pay Assessment </a:t>
            </a:r>
            <a:endParaRPr lang="en-US" sz="1000" dirty="0" smtClean="0"/>
          </a:p>
          <a:p>
            <a:pPr lvl="1"/>
            <a:r>
              <a:rPr lang="en-US" sz="1000" dirty="0" smtClean="0"/>
              <a:t>Legal Due Diligence </a:t>
            </a:r>
          </a:p>
          <a:p>
            <a:r>
              <a:rPr lang="en-US" sz="1400" dirty="0" smtClean="0"/>
              <a:t>Investor Feedback</a:t>
            </a:r>
          </a:p>
          <a:p>
            <a:pPr lvl="1"/>
            <a:r>
              <a:rPr lang="en-US" sz="1000" dirty="0" smtClean="0"/>
              <a:t>Investor </a:t>
            </a:r>
            <a:r>
              <a:rPr lang="en-US" sz="1000" dirty="0"/>
              <a:t>sounding</a:t>
            </a:r>
          </a:p>
          <a:p>
            <a:pPr lvl="1"/>
            <a:r>
              <a:rPr lang="en-US" sz="1000" dirty="0"/>
              <a:t>US, India, Nigeria, South Africa, Middle East</a:t>
            </a:r>
          </a:p>
          <a:p>
            <a:r>
              <a:rPr lang="en-US" sz="1400" dirty="0" smtClean="0"/>
              <a:t>Analysis of Options and Risks</a:t>
            </a:r>
            <a:endParaRPr lang="en-US" sz="1400" dirty="0"/>
          </a:p>
          <a:p>
            <a:r>
              <a:rPr lang="en-US" sz="1400" dirty="0"/>
              <a:t>Financial Model</a:t>
            </a:r>
          </a:p>
          <a:p>
            <a:pPr lvl="1"/>
            <a:r>
              <a:rPr lang="en-US" sz="1000" dirty="0"/>
              <a:t>model includes baseline scenario and sensitivities based on lower or higher than expected </a:t>
            </a:r>
            <a:r>
              <a:rPr lang="en-US" sz="1000" dirty="0" smtClean="0"/>
              <a:t>demand,</a:t>
            </a:r>
          </a:p>
          <a:p>
            <a:pPr lvl="1"/>
            <a:r>
              <a:rPr lang="en-US" sz="1000" dirty="0" smtClean="0"/>
              <a:t>Based and </a:t>
            </a:r>
            <a:r>
              <a:rPr lang="en-US" sz="1000" dirty="0"/>
              <a:t>on a variety of assumptions (macro, financing, clinical, revenue, operational cost, concession period)</a:t>
            </a:r>
          </a:p>
          <a:p>
            <a:r>
              <a:rPr lang="en-US" sz="1400" dirty="0"/>
              <a:t>Transaction Structure </a:t>
            </a:r>
          </a:p>
          <a:p>
            <a:pPr lvl="1"/>
            <a:r>
              <a:rPr lang="en-US" sz="1000" dirty="0" smtClean="0"/>
              <a:t>10-year </a:t>
            </a:r>
            <a:r>
              <a:rPr lang="en-US" sz="1000" dirty="0"/>
              <a:t>project </a:t>
            </a:r>
            <a:r>
              <a:rPr lang="en-US" sz="1000" dirty="0" smtClean="0"/>
              <a:t>term</a:t>
            </a:r>
            <a:endParaRPr lang="en-US" sz="1000" dirty="0"/>
          </a:p>
          <a:p>
            <a:pPr lvl="1"/>
            <a:r>
              <a:rPr lang="en-US" sz="1000" dirty="0"/>
              <a:t>Expected to be operational in 2015. </a:t>
            </a:r>
          </a:p>
          <a:p>
            <a:pPr lvl="1"/>
            <a:r>
              <a:rPr lang="en-US" sz="1000" dirty="0" smtClean="0"/>
              <a:t>Construction/equipment financed </a:t>
            </a:r>
            <a:r>
              <a:rPr lang="en-US" sz="1000" dirty="0"/>
              <a:t>by government</a:t>
            </a:r>
          </a:p>
          <a:p>
            <a:pPr lvl="1"/>
            <a:r>
              <a:rPr lang="en-US" sz="1000" dirty="0"/>
              <a:t>Private Operator </a:t>
            </a:r>
            <a:r>
              <a:rPr lang="en-US" sz="1000" dirty="0" smtClean="0"/>
              <a:t>responsible </a:t>
            </a:r>
            <a:r>
              <a:rPr lang="en-US" sz="1000" dirty="0"/>
              <a:t>for </a:t>
            </a:r>
            <a:r>
              <a:rPr lang="en-US" sz="1000" dirty="0" smtClean="0"/>
              <a:t>operations </a:t>
            </a:r>
            <a:endParaRPr lang="en-US" sz="1000" dirty="0"/>
          </a:p>
          <a:p>
            <a:pPr lvl="1"/>
            <a:r>
              <a:rPr lang="en-US" sz="1000" dirty="0" err="1" smtClean="0"/>
              <a:t>Govt</a:t>
            </a:r>
            <a:r>
              <a:rPr lang="en-US" sz="1000" dirty="0" smtClean="0"/>
              <a:t> </a:t>
            </a:r>
            <a:r>
              <a:rPr lang="en-US" sz="1000" dirty="0"/>
              <a:t>will own </a:t>
            </a:r>
            <a:r>
              <a:rPr lang="en-US" sz="1000" dirty="0" smtClean="0"/>
              <a:t>hospital; </a:t>
            </a:r>
            <a:r>
              <a:rPr lang="en-US" sz="1000" dirty="0"/>
              <a:t>at end of concession period, </a:t>
            </a:r>
            <a:r>
              <a:rPr lang="en-US" sz="1000" dirty="0" smtClean="0"/>
              <a:t>project </a:t>
            </a:r>
            <a:r>
              <a:rPr lang="en-US" sz="1000" dirty="0"/>
              <a:t>transferred to government. </a:t>
            </a:r>
          </a:p>
          <a:p>
            <a:pPr lvl="1"/>
            <a:r>
              <a:rPr lang="en-US" sz="1000" dirty="0"/>
              <a:t>Hospital will be state referral hospital, providing quality and affordable access to </a:t>
            </a:r>
            <a:r>
              <a:rPr lang="en-US" sz="1000" dirty="0" smtClean="0"/>
              <a:t>clinical </a:t>
            </a:r>
            <a:r>
              <a:rPr lang="en-US" sz="1000" dirty="0"/>
              <a:t>services. </a:t>
            </a:r>
          </a:p>
          <a:p>
            <a:pPr lvl="1"/>
            <a:r>
              <a:rPr lang="en-US" sz="1000" dirty="0"/>
              <a:t>20 of 105 beds available for VIP patients</a:t>
            </a:r>
          </a:p>
          <a:p>
            <a:pPr lvl="1"/>
            <a:r>
              <a:rPr lang="en-US" sz="1000" dirty="0"/>
              <a:t>CAPEX: </a:t>
            </a:r>
            <a:r>
              <a:rPr lang="en-US" sz="1000" dirty="0" err="1"/>
              <a:t>approx</a:t>
            </a:r>
            <a:r>
              <a:rPr lang="en-US" sz="1000" dirty="0"/>
              <a:t> $37m; OPEX: </a:t>
            </a:r>
            <a:r>
              <a:rPr lang="en-US" sz="1000" dirty="0" err="1" smtClean="0"/>
              <a:t>approx</a:t>
            </a:r>
            <a:r>
              <a:rPr lang="en-US" sz="1000" dirty="0" smtClean="0"/>
              <a:t> $2.4m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E8840-81DA-491B-B292-128AF1C3C6E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78" y="1600200"/>
            <a:ext cx="454942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Box 42"/>
          <p:cNvSpPr txBox="1">
            <a:spLocks noChangeArrowheads="1"/>
          </p:cNvSpPr>
          <p:nvPr/>
        </p:nvSpPr>
        <p:spPr bwMode="auto">
          <a:xfrm>
            <a:off x="5724711" y="2173431"/>
            <a:ext cx="935422" cy="51243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Facility Management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79646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and Clinical Services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8D7D5-80B4-448F-A5AC-D26636FCF3C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313409" y="3313041"/>
            <a:ext cx="1594113" cy="887743"/>
          </a:xfrm>
          <a:prstGeom prst="rect">
            <a:avLst/>
          </a:prstGeom>
          <a:solidFill>
            <a:srgbClr val="FFFFFF"/>
          </a:solidFill>
          <a:ln w="31750">
            <a:solidFill>
              <a:srgbClr val="C0504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72" name="Afbeelding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361" y="3385124"/>
            <a:ext cx="600075" cy="644525"/>
          </a:xfrm>
          <a:prstGeom prst="rect">
            <a:avLst/>
          </a:prstGeom>
          <a:noFill/>
        </p:spPr>
      </p:pic>
      <p:sp>
        <p:nvSpPr>
          <p:cNvPr id="2093" name="AutoShape 45"/>
          <p:cNvSpPr>
            <a:spLocks noChangeShapeType="1"/>
          </p:cNvSpPr>
          <p:nvPr/>
        </p:nvSpPr>
        <p:spPr bwMode="auto">
          <a:xfrm>
            <a:off x="4806687" y="2298427"/>
            <a:ext cx="774456" cy="967655"/>
          </a:xfrm>
          <a:prstGeom prst="straightConnector1">
            <a:avLst/>
          </a:prstGeom>
          <a:noFill/>
          <a:ln w="127000">
            <a:solidFill>
              <a:srgbClr val="7F7F7F"/>
            </a:solidFill>
            <a:round/>
            <a:headEnd type="triangle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5520909" y="4811165"/>
            <a:ext cx="1343025" cy="490733"/>
          </a:xfrm>
          <a:prstGeom prst="roundRect">
            <a:avLst>
              <a:gd name="adj" fmla="val 16667"/>
            </a:avLst>
          </a:prstGeom>
          <a:solidFill>
            <a:srgbClr val="DBE92B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Patients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099402" y="4400550"/>
            <a:ext cx="2041798" cy="326906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 of</a:t>
            </a:r>
            <a:r>
              <a:rPr kumimoji="0" lang="en-US" sz="1000" b="1" i="0" u="none" strike="noStrike" cap="none" normalizeH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Pocket Payments / Insurance</a:t>
            </a: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utoShape 13"/>
          <p:cNvSpPr>
            <a:spLocks noChangeShapeType="1"/>
          </p:cNvSpPr>
          <p:nvPr/>
        </p:nvSpPr>
        <p:spPr bwMode="auto">
          <a:xfrm flipV="1">
            <a:off x="6115405" y="4255659"/>
            <a:ext cx="0" cy="540000"/>
          </a:xfrm>
          <a:prstGeom prst="straightConnector1">
            <a:avLst/>
          </a:prstGeom>
          <a:noFill/>
          <a:ln w="127000">
            <a:solidFill>
              <a:srgbClr val="7F7F7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085" name="AutoShape 37"/>
          <p:cNvSpPr>
            <a:spLocks noChangeShapeType="1"/>
          </p:cNvSpPr>
          <p:nvPr/>
        </p:nvSpPr>
        <p:spPr bwMode="auto">
          <a:xfrm flipV="1">
            <a:off x="6576043" y="2345232"/>
            <a:ext cx="662958" cy="772352"/>
          </a:xfrm>
          <a:prstGeom prst="straightConnector1">
            <a:avLst/>
          </a:prstGeom>
          <a:noFill/>
          <a:ln w="127000">
            <a:solidFill>
              <a:schemeClr val="bg2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" name="AutoShape 43"/>
          <p:cNvSpPr>
            <a:spLocks noChangeArrowheads="1"/>
          </p:cNvSpPr>
          <p:nvPr/>
        </p:nvSpPr>
        <p:spPr bwMode="auto">
          <a:xfrm rot="1827050">
            <a:off x="6514034" y="2390301"/>
            <a:ext cx="218941" cy="553386"/>
          </a:xfrm>
          <a:prstGeom prst="downArrow">
            <a:avLst>
              <a:gd name="adj1" fmla="val 50000"/>
              <a:gd name="adj2" fmla="val 87053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6905007" y="2850041"/>
            <a:ext cx="1506369" cy="53508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Operational</a:t>
            </a:r>
            <a:r>
              <a:rPr kumimoji="0" lang="nl-NL" sz="1000" b="1" i="0" u="none" strike="noStrike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nl-NL" sz="1000" b="1" i="0" u="none" strike="noStrike" cap="none" normalizeH="0" baseline="0" dirty="0" err="1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profit</a:t>
            </a:r>
            <a:endParaRPr kumimoji="0" lang="nl-N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0" name="Rectangle 6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1" name="Rectangle 6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2" name="Rectangle 6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4" name="Rectangle 7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nl-NL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4214846" y="1651446"/>
            <a:ext cx="1645760" cy="64698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CROSS RIVER STATE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7" name="AutoShape 49"/>
          <p:cNvSpPr>
            <a:spLocks noChangeArrowheads="1"/>
          </p:cNvSpPr>
          <p:nvPr/>
        </p:nvSpPr>
        <p:spPr bwMode="auto">
          <a:xfrm>
            <a:off x="7083623" y="1614009"/>
            <a:ext cx="1737647" cy="645547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PRIVATE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PARTNER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itle 27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563562"/>
          </a:xfrm>
        </p:spPr>
        <p:txBody>
          <a:bodyPr/>
          <a:lstStyle/>
          <a:p>
            <a:r>
              <a:rPr lang="en-US" sz="2400" dirty="0" smtClean="0"/>
              <a:t>Payment Flows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4286688" y="3117583"/>
            <a:ext cx="931453" cy="138499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en-US" sz="1000" b="1" dirty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1000" b="1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ndigent Fund </a:t>
            </a:r>
          </a:p>
          <a:p>
            <a:pPr>
              <a:spcBef>
                <a:spcPct val="0"/>
              </a:spcBef>
              <a:buNone/>
            </a:pPr>
            <a:endParaRPr lang="en-US" sz="1000" b="1" dirty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sz="1000" b="1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Equipment Replacement Reserve</a:t>
            </a:r>
          </a:p>
          <a:p>
            <a:pPr>
              <a:spcBef>
                <a:spcPct val="0"/>
              </a:spcBef>
              <a:buNone/>
            </a:pPr>
            <a:endParaRPr lang="en-US" sz="1000" b="1" dirty="0" smtClean="0">
              <a:solidFill>
                <a:srgbClr val="80808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000" b="1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Revenue share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82613" y="5825980"/>
            <a:ext cx="3693552" cy="581316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45765" y="1514475"/>
            <a:ext cx="1886285" cy="404561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sz="1000" b="1" dirty="0" smtClean="0">
                <a:solidFill>
                  <a:srgbClr val="808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Fixed &amp; Availability Payment</a:t>
            </a:r>
          </a:p>
        </p:txBody>
      </p:sp>
      <p:sp>
        <p:nvSpPr>
          <p:cNvPr id="32" name="AutoShape 13"/>
          <p:cNvSpPr>
            <a:spLocks noChangeShapeType="1"/>
          </p:cNvSpPr>
          <p:nvPr/>
        </p:nvSpPr>
        <p:spPr bwMode="auto">
          <a:xfrm flipV="1">
            <a:off x="5870205" y="1951747"/>
            <a:ext cx="1252901" cy="46377"/>
          </a:xfrm>
          <a:prstGeom prst="straightConnector1">
            <a:avLst/>
          </a:prstGeom>
          <a:noFill/>
          <a:ln w="127000">
            <a:solidFill>
              <a:srgbClr val="7F7F7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336812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050" dirty="0" err="1">
                <a:ea typeface="Calibri"/>
                <a:cs typeface="Calibri"/>
              </a:rPr>
              <a:t>Cashflows</a:t>
            </a:r>
            <a:r>
              <a:rPr lang="en-US" sz="1050" dirty="0">
                <a:ea typeface="Calibri"/>
                <a:cs typeface="Calibri"/>
              </a:rPr>
              <a:t> structured to provide balanced risk-sharing between CRSG and Private Partner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050" b="1" dirty="0">
                <a:ea typeface="Calibri"/>
                <a:cs typeface="Calibri"/>
              </a:rPr>
              <a:t>Fixed Payment</a:t>
            </a:r>
            <a:r>
              <a:rPr lang="en-US" sz="1050" dirty="0">
                <a:ea typeface="Calibri"/>
                <a:cs typeface="Calibri"/>
              </a:rPr>
              <a:t> </a:t>
            </a:r>
            <a:r>
              <a:rPr lang="en-US" sz="1050" b="1" dirty="0">
                <a:ea typeface="Calibri"/>
                <a:cs typeface="Calibri"/>
              </a:rPr>
              <a:t>(part of annual subsidy paid by CRSG</a:t>
            </a:r>
            <a:r>
              <a:rPr lang="en-US" sz="1050" dirty="0">
                <a:ea typeface="Calibri"/>
                <a:cs typeface="Calibri"/>
              </a:rPr>
              <a:t> </a:t>
            </a:r>
            <a:r>
              <a:rPr lang="en-US" sz="1050" b="1" dirty="0">
                <a:ea typeface="Calibri"/>
                <a:cs typeface="Calibri"/>
              </a:rPr>
              <a:t>to Private operator)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50" dirty="0" smtClean="0">
                <a:ea typeface="Calibri"/>
                <a:cs typeface="Calibri"/>
              </a:rPr>
              <a:t>Not </a:t>
            </a:r>
            <a:r>
              <a:rPr lang="en-US" sz="850" dirty="0">
                <a:ea typeface="Calibri"/>
                <a:cs typeface="Calibri"/>
              </a:rPr>
              <a:t>subject to performance indicators;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850" dirty="0">
                <a:ea typeface="Calibri"/>
                <a:cs typeface="Calibri"/>
              </a:rPr>
              <a:t>Prepaid in quarterly installments.</a:t>
            </a:r>
            <a:endParaRPr lang="en-US" sz="850" dirty="0">
              <a:ea typeface="Calibri"/>
              <a:cs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050" b="1" dirty="0">
                <a:ea typeface="Calibri"/>
                <a:cs typeface="Calibri"/>
              </a:rPr>
              <a:t>Availability Payment (part of annual subsidy paid by CRSG to Private Operator)</a:t>
            </a:r>
            <a:r>
              <a:rPr lang="en-US" sz="1050" dirty="0">
                <a:ea typeface="Calibri"/>
                <a:cs typeface="Calibri"/>
              </a:rPr>
              <a:t>: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Reflects management fee and willingness to absorb private patient demand risk. 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Availability Payment is a bid parameter to be provided in each Bidder’s submission. 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Prepaid in quarterly </a:t>
            </a:r>
            <a:r>
              <a:rPr lang="en-US" sz="900" dirty="0" smtClean="0">
                <a:ea typeface="Calibri"/>
                <a:cs typeface="Calibri"/>
              </a:rPr>
              <a:t>installments</a:t>
            </a:r>
            <a:r>
              <a:rPr lang="en-US" sz="900" dirty="0">
                <a:ea typeface="Calibri"/>
                <a:cs typeface="Calibri"/>
              </a:rPr>
              <a:t>;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Only </a:t>
            </a:r>
            <a:r>
              <a:rPr lang="en-US" sz="900" dirty="0" err="1">
                <a:ea typeface="Calibri"/>
                <a:cs typeface="Calibri"/>
              </a:rPr>
              <a:t>cashflow</a:t>
            </a:r>
            <a:r>
              <a:rPr lang="en-US" sz="900" dirty="0">
                <a:ea typeface="Calibri"/>
                <a:cs typeface="Calibri"/>
              </a:rPr>
              <a:t> subject to performance penalties.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050" b="1" dirty="0">
                <a:ea typeface="Calibri"/>
                <a:cs typeface="Calibri"/>
              </a:rPr>
              <a:t>Out of Pocket Payments –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With some exceptions all patients admitted to the Hospital are required to pay out of pocket for medical service.</a:t>
            </a:r>
            <a:endParaRPr lang="en-US" sz="900" dirty="0">
              <a:ea typeface="Calibri"/>
              <a:cs typeface="Arial"/>
            </a:endParaRP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050" b="1" dirty="0">
                <a:ea typeface="Calibri"/>
                <a:cs typeface="Calibri"/>
              </a:rPr>
              <a:t>Revenue-Sharing Mechanism –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900" dirty="0">
                <a:ea typeface="Calibri"/>
                <a:cs typeface="Calibri"/>
              </a:rPr>
              <a:t>In exchange for providing CAPEX CRSG receives quarterly revenue share that provides some upside. </a:t>
            </a:r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050" b="1" dirty="0">
                <a:ea typeface="Calibri"/>
                <a:cs typeface="Calibri"/>
              </a:rPr>
              <a:t>Security package –</a:t>
            </a:r>
            <a:r>
              <a:rPr lang="en-US" sz="1050" dirty="0">
                <a:ea typeface="Calibri"/>
                <a:cs typeface="Calibri"/>
              </a:rPr>
              <a:t>Private Partner required to submit a performance bond during the construction phase and the operations phase – as required by law in CRS.</a:t>
            </a:r>
            <a:endParaRPr lang="en-US" sz="105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5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7992</TotalTime>
  <Words>1335</Words>
  <Application>Microsoft Office PowerPoint</Application>
  <PresentationFormat>On-screen Show (4:3)</PresentationFormat>
  <Paragraphs>222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Cross River State Hospital PPP Project  Corporate Council for Africa Health and Infrastructure Working Group Breakfast Meeting April 24, 2014  Bayo Oyewole,  Principal Operations Officer</vt:lpstr>
      <vt:lpstr>IFC is a member of the World Bank Group</vt:lpstr>
      <vt:lpstr>IFC and WBG Support for PPPs</vt:lpstr>
      <vt:lpstr>Cross River State</vt:lpstr>
      <vt:lpstr>The Context</vt:lpstr>
      <vt:lpstr>Business Development</vt:lpstr>
      <vt:lpstr>The Project</vt:lpstr>
      <vt:lpstr>Project Preparation (Phase 1)</vt:lpstr>
      <vt:lpstr>Payment Flows</vt:lpstr>
      <vt:lpstr>Tender Process (Phase 2)</vt:lpstr>
      <vt:lpstr>Expected Post-Tender Results</vt:lpstr>
      <vt:lpstr>Lessons Learned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River State Hospital PPP</dc:title>
  <dc:creator>BOyewole</dc:creator>
  <cp:lastModifiedBy>Ashleigh Cooper</cp:lastModifiedBy>
  <cp:revision>60</cp:revision>
  <dcterms:created xsi:type="dcterms:W3CDTF">2013-07-19T21:34:06Z</dcterms:created>
  <dcterms:modified xsi:type="dcterms:W3CDTF">2014-11-04T19:19:58Z</dcterms:modified>
</cp:coreProperties>
</file>